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7" r:id="rId1"/>
  </p:sldMasterIdLst>
  <p:notesMasterIdLst>
    <p:notesMasterId r:id="rId24"/>
  </p:notesMasterIdLst>
  <p:sldIdLst>
    <p:sldId id="257" r:id="rId2"/>
    <p:sldId id="341" r:id="rId3"/>
    <p:sldId id="340" r:id="rId4"/>
    <p:sldId id="342" r:id="rId5"/>
    <p:sldId id="349" r:id="rId6"/>
    <p:sldId id="343" r:id="rId7"/>
    <p:sldId id="344" r:id="rId8"/>
    <p:sldId id="294" r:id="rId9"/>
    <p:sldId id="348" r:id="rId10"/>
    <p:sldId id="295" r:id="rId11"/>
    <p:sldId id="346" r:id="rId12"/>
    <p:sldId id="350" r:id="rId13"/>
    <p:sldId id="351" r:id="rId14"/>
    <p:sldId id="327" r:id="rId15"/>
    <p:sldId id="352" r:id="rId16"/>
    <p:sldId id="303" r:id="rId17"/>
    <p:sldId id="271" r:id="rId18"/>
    <p:sldId id="336" r:id="rId19"/>
    <p:sldId id="337" r:id="rId20"/>
    <p:sldId id="291" r:id="rId21"/>
    <p:sldId id="353" r:id="rId22"/>
    <p:sldId id="34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22"/>
    <p:restoredTop sz="89583"/>
  </p:normalViewPr>
  <p:slideViewPr>
    <p:cSldViewPr snapToGrid="0" snapToObjects="1">
      <p:cViewPr>
        <p:scale>
          <a:sx n="70" d="100"/>
          <a:sy n="70" d="100"/>
        </p:scale>
        <p:origin x="1048" y="25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11.tiff>
</file>

<file path=ppt/media/image3.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3C6ED6-1357-2949-8952-AB9CE69369FA}" type="datetimeFigureOut">
              <a:rPr lang="en-US" smtClean="0"/>
              <a:t>1/3/18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D2A5CD-7BDE-B048-BFD9-93172B3D9B78}" type="slidenum">
              <a:rPr lang="en-US" smtClean="0"/>
              <a:t>‹#›</a:t>
            </a:fld>
            <a:endParaRPr lang="en-US"/>
          </a:p>
        </p:txBody>
      </p:sp>
    </p:spTree>
    <p:extLst>
      <p:ext uri="{BB962C8B-B14F-4D97-AF65-F5344CB8AC3E}">
        <p14:creationId xmlns:p14="http://schemas.microsoft.com/office/powerpoint/2010/main" val="849355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range of sociodemographic, biological, lifestyle, and psychological factors influence the occurrence of and severity of frailty in older adults.</a:t>
            </a:r>
            <a:r>
              <a:rPr lang="en-US" sz="1200" kern="1200" baseline="30000" dirty="0" smtClean="0">
                <a:solidFill>
                  <a:schemeClr val="tx1"/>
                </a:solidFill>
                <a:effectLst/>
                <a:latin typeface="+mn-lt"/>
                <a:ea typeface="+mn-ea"/>
                <a:cs typeface="+mn-cs"/>
              </a:rPr>
              <a:t>1</a:t>
            </a:r>
            <a:r>
              <a:rPr lang="en-US" sz="1200" kern="1200" dirty="0" smtClean="0">
                <a:solidFill>
                  <a:schemeClr val="tx1"/>
                </a:solidFill>
                <a:effectLst/>
                <a:latin typeface="+mn-lt"/>
                <a:ea typeface="+mn-ea"/>
                <a:cs typeface="+mn-cs"/>
              </a:rPr>
              <a:t> Multimorbidity in particular appears to precipitate frailty.</a:t>
            </a:r>
            <a:r>
              <a:rPr lang="en-US" sz="1200" kern="1200" baseline="30000" dirty="0" smtClean="0">
                <a:solidFill>
                  <a:schemeClr val="tx1"/>
                </a:solidFill>
                <a:effectLst/>
                <a:latin typeface="+mn-lt"/>
                <a:ea typeface="+mn-ea"/>
                <a:cs typeface="+mn-cs"/>
              </a:rPr>
              <a:t>12,13</a:t>
            </a:r>
            <a:r>
              <a:rPr lang="en-US" sz="1200" kern="1200" dirty="0" smtClean="0">
                <a:solidFill>
                  <a:schemeClr val="tx1"/>
                </a:solidFill>
                <a:effectLst/>
                <a:latin typeface="+mn-lt"/>
                <a:ea typeface="+mn-ea"/>
                <a:cs typeface="+mn-cs"/>
              </a:rPr>
              <a:t> Although various intervention approaches have demonstrated promise in reducing frailty,</a:t>
            </a:r>
            <a:r>
              <a:rPr lang="en-US" sz="1200" kern="1200" baseline="30000" dirty="0" smtClean="0">
                <a:solidFill>
                  <a:schemeClr val="tx1"/>
                </a:solidFill>
                <a:effectLst/>
                <a:latin typeface="+mn-lt"/>
                <a:ea typeface="+mn-ea"/>
                <a:cs typeface="+mn-cs"/>
              </a:rPr>
              <a:t>5,12,14</a:t>
            </a:r>
            <a:r>
              <a:rPr lang="en-US" sz="1200" kern="1200" dirty="0" smtClean="0">
                <a:solidFill>
                  <a:schemeClr val="tx1"/>
                </a:solidFill>
                <a:effectLst/>
                <a:latin typeface="+mn-lt"/>
                <a:ea typeface="+mn-ea"/>
                <a:cs typeface="+mn-cs"/>
              </a:rPr>
              <a:t> there are gaps in the clinical and scientific understanding of frailty. There remains a lack of consensus in the assessment and operationalization of frailty, and methods to maximize the delivery of promising interventions to frail older adults with co-occurring conditions are not readily available. In addition, strategies to tailor frailty interventions for older adults and/or their caregiving family members to better match their diverse needs are not well understood. Technological innovations to enhance screening, monitoring, and the potential prevention of frailty are posited as promising solutions, but the few studies that do exist are cross-sectional and limited in their methodological rigor.</a:t>
            </a:r>
            <a:r>
              <a:rPr lang="en-US" sz="1200" kern="1200" baseline="30000" dirty="0" smtClean="0">
                <a:solidFill>
                  <a:schemeClr val="tx1"/>
                </a:solidFill>
                <a:effectLst/>
                <a:latin typeface="+mn-lt"/>
                <a:ea typeface="+mn-ea"/>
                <a:cs typeface="+mn-cs"/>
              </a:rPr>
              <a:t>15,16</a:t>
            </a:r>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47D2A5CD-7BDE-B048-BFD9-93172B3D9B78}" type="slidenum">
              <a:rPr lang="en-US" smtClean="0"/>
              <a:t>5</a:t>
            </a:fld>
            <a:endParaRPr lang="en-US"/>
          </a:p>
        </p:txBody>
      </p:sp>
    </p:spTree>
    <p:extLst>
      <p:ext uri="{BB962C8B-B14F-4D97-AF65-F5344CB8AC3E}">
        <p14:creationId xmlns:p14="http://schemas.microsoft.com/office/powerpoint/2010/main" val="10716472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SEM, more waves of data</a:t>
            </a:r>
            <a:endParaRPr lang="en-US" dirty="0"/>
          </a:p>
        </p:txBody>
      </p:sp>
      <p:sp>
        <p:nvSpPr>
          <p:cNvPr id="4" name="Slide Number Placeholder 3"/>
          <p:cNvSpPr>
            <a:spLocks noGrp="1"/>
          </p:cNvSpPr>
          <p:nvPr>
            <p:ph type="sldNum" sz="quarter" idx="10"/>
          </p:nvPr>
        </p:nvSpPr>
        <p:spPr/>
        <p:txBody>
          <a:bodyPr/>
          <a:lstStyle/>
          <a:p>
            <a:fld id="{47D2A5CD-7BDE-B048-BFD9-93172B3D9B78}" type="slidenum">
              <a:rPr lang="en-US" smtClean="0"/>
              <a:t>19</a:t>
            </a:fld>
            <a:endParaRPr lang="en-US"/>
          </a:p>
        </p:txBody>
      </p:sp>
    </p:spTree>
    <p:extLst>
      <p:ext uri="{BB962C8B-B14F-4D97-AF65-F5344CB8AC3E}">
        <p14:creationId xmlns:p14="http://schemas.microsoft.com/office/powerpoint/2010/main" val="568619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Particularly true for spouses who</a:t>
            </a:r>
            <a:r>
              <a:rPr lang="en-US" sz="1200" kern="1200" baseline="0" dirty="0" smtClean="0">
                <a:solidFill>
                  <a:schemeClr val="tx1"/>
                </a:solidFill>
                <a:effectLst/>
                <a:latin typeface="+mn-lt"/>
                <a:ea typeface="+mn-ea"/>
                <a:cs typeface="+mn-cs"/>
              </a:rPr>
              <a:t> have more intense, intimate relationships, spend more time with one another</a:t>
            </a:r>
          </a:p>
          <a:p>
            <a:endParaRPr lang="en-US"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Shared emotional responses to health can drive health behaviors and self-care practices</a:t>
            </a:r>
          </a:p>
          <a:p>
            <a:endParaRPr lang="en-US" dirty="0"/>
          </a:p>
        </p:txBody>
      </p:sp>
      <p:sp>
        <p:nvSpPr>
          <p:cNvPr id="4" name="Slide Number Placeholder 3"/>
          <p:cNvSpPr>
            <a:spLocks noGrp="1"/>
          </p:cNvSpPr>
          <p:nvPr>
            <p:ph type="sldNum" sz="quarter" idx="10"/>
          </p:nvPr>
        </p:nvSpPr>
        <p:spPr/>
        <p:txBody>
          <a:bodyPr/>
          <a:lstStyle/>
          <a:p>
            <a:fld id="{47D2A5CD-7BDE-B048-BFD9-93172B3D9B78}" type="slidenum">
              <a:rPr lang="en-US" smtClean="0"/>
              <a:t>8</a:t>
            </a:fld>
            <a:endParaRPr lang="en-US"/>
          </a:p>
        </p:txBody>
      </p:sp>
    </p:spTree>
    <p:extLst>
      <p:ext uri="{BB962C8B-B14F-4D97-AF65-F5344CB8AC3E}">
        <p14:creationId xmlns:p14="http://schemas.microsoft.com/office/powerpoint/2010/main" val="1071010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Shared emotional responses to health can drive health behaviors and self-care practices</a:t>
            </a:r>
          </a:p>
          <a:p>
            <a:endParaRPr lang="en-US" dirty="0"/>
          </a:p>
        </p:txBody>
      </p:sp>
      <p:sp>
        <p:nvSpPr>
          <p:cNvPr id="4" name="Slide Number Placeholder 3"/>
          <p:cNvSpPr>
            <a:spLocks noGrp="1"/>
          </p:cNvSpPr>
          <p:nvPr>
            <p:ph type="sldNum" sz="quarter" idx="10"/>
          </p:nvPr>
        </p:nvSpPr>
        <p:spPr/>
        <p:txBody>
          <a:bodyPr/>
          <a:lstStyle/>
          <a:p>
            <a:fld id="{47D2A5CD-7BDE-B048-BFD9-93172B3D9B78}" type="slidenum">
              <a:rPr lang="en-US" smtClean="0"/>
              <a:t>10</a:t>
            </a:fld>
            <a:endParaRPr lang="en-US"/>
          </a:p>
        </p:txBody>
      </p:sp>
    </p:spTree>
    <p:extLst>
      <p:ext uri="{BB962C8B-B14F-4D97-AF65-F5344CB8AC3E}">
        <p14:creationId xmlns:p14="http://schemas.microsoft.com/office/powerpoint/2010/main" val="4889821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Shared emotional responses to health can drive health behaviors and self-care practices</a:t>
            </a:r>
          </a:p>
          <a:p>
            <a:endParaRPr lang="en-US" dirty="0"/>
          </a:p>
        </p:txBody>
      </p:sp>
      <p:sp>
        <p:nvSpPr>
          <p:cNvPr id="4" name="Slide Number Placeholder 3"/>
          <p:cNvSpPr>
            <a:spLocks noGrp="1"/>
          </p:cNvSpPr>
          <p:nvPr>
            <p:ph type="sldNum" sz="quarter" idx="10"/>
          </p:nvPr>
        </p:nvSpPr>
        <p:spPr/>
        <p:txBody>
          <a:bodyPr/>
          <a:lstStyle/>
          <a:p>
            <a:fld id="{47D2A5CD-7BDE-B048-BFD9-93172B3D9B78}" type="slidenum">
              <a:rPr lang="en-US" smtClean="0"/>
              <a:t>11</a:t>
            </a:fld>
            <a:endParaRPr lang="en-US"/>
          </a:p>
        </p:txBody>
      </p:sp>
    </p:spTree>
    <p:extLst>
      <p:ext uri="{BB962C8B-B14F-4D97-AF65-F5344CB8AC3E}">
        <p14:creationId xmlns:p14="http://schemas.microsoft.com/office/powerpoint/2010/main" val="20894898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D2A5CD-7BDE-B048-BFD9-93172B3D9B78}" type="slidenum">
              <a:rPr lang="en-US" smtClean="0"/>
              <a:t>12</a:t>
            </a:fld>
            <a:endParaRPr lang="en-US"/>
          </a:p>
        </p:txBody>
      </p:sp>
    </p:spTree>
    <p:extLst>
      <p:ext uri="{BB962C8B-B14F-4D97-AF65-F5344CB8AC3E}">
        <p14:creationId xmlns:p14="http://schemas.microsoft.com/office/powerpoint/2010/main" val="2133015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Depression, were you depressed in past week?</a:t>
            </a:r>
            <a:endParaRPr lang="en-US" dirty="0"/>
          </a:p>
        </p:txBody>
      </p:sp>
      <p:sp>
        <p:nvSpPr>
          <p:cNvPr id="4" name="Slide Number Placeholder 3"/>
          <p:cNvSpPr>
            <a:spLocks noGrp="1"/>
          </p:cNvSpPr>
          <p:nvPr>
            <p:ph type="sldNum" sz="quarter" idx="10"/>
          </p:nvPr>
        </p:nvSpPr>
        <p:spPr/>
        <p:txBody>
          <a:bodyPr/>
          <a:lstStyle/>
          <a:p>
            <a:fld id="{47D2A5CD-7BDE-B048-BFD9-93172B3D9B78}" type="slidenum">
              <a:rPr lang="en-US" smtClean="0"/>
              <a:t>14</a:t>
            </a:fld>
            <a:endParaRPr lang="en-US"/>
          </a:p>
        </p:txBody>
      </p:sp>
    </p:spTree>
    <p:extLst>
      <p:ext uri="{BB962C8B-B14F-4D97-AF65-F5344CB8AC3E}">
        <p14:creationId xmlns:p14="http://schemas.microsoft.com/office/powerpoint/2010/main" val="445373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err="1" smtClean="0"/>
              <a:t>Depression</a:t>
            </a:r>
            <a:r>
              <a:rPr lang="en-US" u="sng" dirty="0" err="1" smtClean="0">
                <a:sym typeface="Wingdings"/>
              </a:rPr>
              <a:t>frailty</a:t>
            </a:r>
            <a:r>
              <a:rPr lang="en-US" u="sng" baseline="0" dirty="0" smtClean="0"/>
              <a:t> actor effects:</a:t>
            </a:r>
          </a:p>
          <a:p>
            <a:r>
              <a:rPr lang="en-US" baseline="0" dirty="0" smtClean="0"/>
              <a:t>Female: OR=2.57 (p&lt;0.001)</a:t>
            </a:r>
          </a:p>
          <a:p>
            <a:r>
              <a:rPr lang="en-US" baseline="0" dirty="0" smtClean="0"/>
              <a:t>Male: OR=2.77 (p&lt;0.001)</a:t>
            </a:r>
          </a:p>
          <a:p>
            <a:endParaRPr lang="en-US" baseline="0" dirty="0" smtClean="0"/>
          </a:p>
          <a:p>
            <a:r>
              <a:rPr lang="en-US" u="sng" dirty="0" err="1" smtClean="0"/>
              <a:t>Depression</a:t>
            </a:r>
            <a:r>
              <a:rPr lang="en-US" u="sng" dirty="0" err="1" smtClean="0">
                <a:sym typeface="Wingdings"/>
              </a:rPr>
              <a:t>frailty</a:t>
            </a:r>
            <a:r>
              <a:rPr lang="en-US" u="sng" baseline="0" dirty="0" smtClean="0"/>
              <a:t> partner effects:</a:t>
            </a:r>
          </a:p>
          <a:p>
            <a:r>
              <a:rPr lang="en-US" baseline="0" dirty="0" smtClean="0"/>
              <a:t>Female: OR=1.16(p=0.47)</a:t>
            </a:r>
          </a:p>
          <a:p>
            <a:r>
              <a:rPr lang="en-US" baseline="0" dirty="0" smtClean="0"/>
              <a:t>Male: OR=1.04 (p=0.84)</a:t>
            </a:r>
          </a:p>
          <a:p>
            <a:endParaRPr lang="en-US" baseline="0" dirty="0" smtClean="0"/>
          </a:p>
          <a:p>
            <a:r>
              <a:rPr lang="en-US" u="sng" baseline="0" dirty="0" err="1" smtClean="0"/>
              <a:t>Frailty</a:t>
            </a:r>
            <a:r>
              <a:rPr lang="en-US" u="sng" baseline="0" dirty="0" err="1" smtClean="0">
                <a:sym typeface="Wingdings"/>
              </a:rPr>
              <a:t>frailty</a:t>
            </a:r>
            <a:r>
              <a:rPr lang="en-US" u="sng" baseline="0" dirty="0" smtClean="0">
                <a:sym typeface="Wingdings"/>
              </a:rPr>
              <a:t> actor effects:</a:t>
            </a:r>
            <a:endParaRPr lang="en-US" u="none" baseline="0" dirty="0" smtClean="0">
              <a:sym typeface="Wingdings"/>
            </a:endParaRPr>
          </a:p>
          <a:p>
            <a:r>
              <a:rPr lang="en-US" u="none" baseline="0" dirty="0" smtClean="0">
                <a:sym typeface="Wingdings"/>
              </a:rPr>
              <a:t>Female: OR=7.68 (p&lt;0.001)</a:t>
            </a:r>
          </a:p>
          <a:p>
            <a:r>
              <a:rPr lang="en-US" u="none" baseline="0" dirty="0" smtClean="0">
                <a:sym typeface="Wingdings"/>
              </a:rPr>
              <a:t>Male: OR=6.92 (p&lt;0.001)</a:t>
            </a:r>
          </a:p>
          <a:p>
            <a:endParaRPr lang="en-US" u="none" baseline="0" dirty="0" smtClean="0">
              <a:sym typeface="Wingdings"/>
            </a:endParaRPr>
          </a:p>
          <a:p>
            <a:r>
              <a:rPr lang="en-US" u="sng" baseline="0" dirty="0" err="1" smtClean="0"/>
              <a:t>Frailty</a:t>
            </a:r>
            <a:r>
              <a:rPr lang="en-US" u="sng" baseline="0" dirty="0" err="1" smtClean="0">
                <a:sym typeface="Wingdings"/>
              </a:rPr>
              <a:t>frailty</a:t>
            </a:r>
            <a:r>
              <a:rPr lang="en-US" u="sng" baseline="0" dirty="0" smtClean="0">
                <a:sym typeface="Wingdings"/>
              </a:rPr>
              <a:t> partner effects:</a:t>
            </a:r>
            <a:endParaRPr lang="en-US" u="none" baseline="0" dirty="0" smtClean="0">
              <a:sym typeface="Wingdings"/>
            </a:endParaRPr>
          </a:p>
          <a:p>
            <a:r>
              <a:rPr lang="en-US" u="none" baseline="0" dirty="0" smtClean="0">
                <a:sym typeface="Wingdings"/>
              </a:rPr>
              <a:t>Female: OR=1.37 (p=0.05)</a:t>
            </a:r>
          </a:p>
          <a:p>
            <a:r>
              <a:rPr lang="en-US" u="none" baseline="0" dirty="0" smtClean="0">
                <a:sym typeface="Wingdings"/>
              </a:rPr>
              <a:t>Male: OR=1.15 (p=0.37)</a:t>
            </a:r>
          </a:p>
          <a:p>
            <a:endParaRPr lang="en-US" u="none" baseline="0" dirty="0" smtClean="0">
              <a:sym typeface="Wingdings"/>
            </a:endParaRPr>
          </a:p>
          <a:p>
            <a:endParaRPr lang="en-US" u="sng" baseline="0" dirty="0" smtClean="0"/>
          </a:p>
          <a:p>
            <a:endParaRPr lang="en-US" u="sng" baseline="0" dirty="0" smtClean="0"/>
          </a:p>
        </p:txBody>
      </p:sp>
      <p:sp>
        <p:nvSpPr>
          <p:cNvPr id="4" name="Slide Number Placeholder 3"/>
          <p:cNvSpPr>
            <a:spLocks noGrp="1"/>
          </p:cNvSpPr>
          <p:nvPr>
            <p:ph type="sldNum" sz="quarter" idx="10"/>
          </p:nvPr>
        </p:nvSpPr>
        <p:spPr/>
        <p:txBody>
          <a:bodyPr/>
          <a:lstStyle/>
          <a:p>
            <a:fld id="{47D2A5CD-7BDE-B048-BFD9-93172B3D9B78}" type="slidenum">
              <a:rPr lang="en-US" smtClean="0"/>
              <a:t>16</a:t>
            </a:fld>
            <a:endParaRPr lang="en-US"/>
          </a:p>
        </p:txBody>
      </p:sp>
    </p:spTree>
    <p:extLst>
      <p:ext uri="{BB962C8B-B14F-4D97-AF65-F5344CB8AC3E}">
        <p14:creationId xmlns:p14="http://schemas.microsoft.com/office/powerpoint/2010/main" val="164390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Depression affects frailty for older individuals</a:t>
            </a:r>
          </a:p>
          <a:p>
            <a:r>
              <a:rPr lang="en-US" sz="1200" dirty="0" smtClean="0"/>
              <a:t>Frailty reproduction for individual </a:t>
            </a:r>
            <a:r>
              <a:rPr lang="en-US" sz="1200" i="1" dirty="0" smtClean="0"/>
              <a:t>and</a:t>
            </a:r>
            <a:r>
              <a:rPr lang="en-US" sz="1200" dirty="0" smtClean="0"/>
              <a:t> spouse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Whole sometimes greater than parts</a:t>
            </a:r>
          </a:p>
          <a:p>
            <a:endParaRPr lang="en-US" sz="1200" dirty="0" smtClean="0"/>
          </a:p>
          <a:p>
            <a:endParaRPr lang="en-US" dirty="0"/>
          </a:p>
        </p:txBody>
      </p:sp>
      <p:sp>
        <p:nvSpPr>
          <p:cNvPr id="4" name="Slide Number Placeholder 3"/>
          <p:cNvSpPr>
            <a:spLocks noGrp="1"/>
          </p:cNvSpPr>
          <p:nvPr>
            <p:ph type="sldNum" sz="quarter" idx="10"/>
          </p:nvPr>
        </p:nvSpPr>
        <p:spPr/>
        <p:txBody>
          <a:bodyPr/>
          <a:lstStyle/>
          <a:p>
            <a:fld id="{47D2A5CD-7BDE-B048-BFD9-93172B3D9B78}" type="slidenum">
              <a:rPr lang="en-US" smtClean="0"/>
              <a:t>17</a:t>
            </a:fld>
            <a:endParaRPr lang="en-US"/>
          </a:p>
        </p:txBody>
      </p:sp>
    </p:spTree>
    <p:extLst>
      <p:ext uri="{BB962C8B-B14F-4D97-AF65-F5344CB8AC3E}">
        <p14:creationId xmlns:p14="http://schemas.microsoft.com/office/powerpoint/2010/main" val="10556745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Supported by other findings using dyadic analyses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Supports idea of co-production of health and functioning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p>
          <a:p>
            <a:endParaRPr lang="en-US" dirty="0"/>
          </a:p>
        </p:txBody>
      </p:sp>
      <p:sp>
        <p:nvSpPr>
          <p:cNvPr id="4" name="Slide Number Placeholder 3"/>
          <p:cNvSpPr>
            <a:spLocks noGrp="1"/>
          </p:cNvSpPr>
          <p:nvPr>
            <p:ph type="sldNum" sz="quarter" idx="10"/>
          </p:nvPr>
        </p:nvSpPr>
        <p:spPr/>
        <p:txBody>
          <a:bodyPr/>
          <a:lstStyle/>
          <a:p>
            <a:fld id="{47D2A5CD-7BDE-B048-BFD9-93172B3D9B78}" type="slidenum">
              <a:rPr lang="en-US" smtClean="0"/>
              <a:t>18</a:t>
            </a:fld>
            <a:endParaRPr lang="en-US"/>
          </a:p>
        </p:txBody>
      </p:sp>
    </p:spTree>
    <p:extLst>
      <p:ext uri="{BB962C8B-B14F-4D97-AF65-F5344CB8AC3E}">
        <p14:creationId xmlns:p14="http://schemas.microsoft.com/office/powerpoint/2010/main" val="1217035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D2F99F62-A897-0A4A-8FA2-42BDD95BB127}" type="datetimeFigureOut">
              <a:rPr lang="en-US" smtClean="0"/>
              <a:t>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12078C9-7AEC-B145-86FC-BA94779C4553}"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2F99F62-A897-0A4A-8FA2-42BDD95BB127}"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2078C9-7AEC-B145-86FC-BA94779C455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2F99F62-A897-0A4A-8FA2-42BDD95BB127}"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2078C9-7AEC-B145-86FC-BA94779C455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2F99F62-A897-0A4A-8FA2-42BDD95BB127}" type="datetimeFigureOut">
              <a:rPr lang="en-US" smtClean="0"/>
              <a:t>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12078C9-7AEC-B145-86FC-BA94779C455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D2F99F62-A897-0A4A-8FA2-42BDD95BB127}" type="datetimeFigureOut">
              <a:rPr lang="en-US" smtClean="0"/>
              <a:t>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12078C9-7AEC-B145-86FC-BA94779C4553}"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D2F99F62-A897-0A4A-8FA2-42BDD95BB127}" type="datetimeFigureOut">
              <a:rPr lang="en-US" smtClean="0"/>
              <a:t>1/3/18</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112078C9-7AEC-B145-86FC-BA94779C455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D2F99F62-A897-0A4A-8FA2-42BDD95BB127}" type="datetimeFigureOut">
              <a:rPr lang="en-US" smtClean="0"/>
              <a:t>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12078C9-7AEC-B145-86FC-BA94779C4553}"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2F99F62-A897-0A4A-8FA2-42BDD95BB127}" type="datetimeFigureOut">
              <a:rPr lang="en-US" smtClean="0"/>
              <a:t>1/3/18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12078C9-7AEC-B145-86FC-BA94779C455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F99F62-A897-0A4A-8FA2-42BDD95BB127}" type="datetimeFigureOut">
              <a:rPr lang="en-US" smtClean="0"/>
              <a:t>1/3/18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12078C9-7AEC-B145-86FC-BA94779C455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2F99F62-A897-0A4A-8FA2-42BDD95BB127}" type="datetimeFigureOut">
              <a:rPr lang="en-US" smtClean="0"/>
              <a:t>1/3/18</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112078C9-7AEC-B145-86FC-BA94779C455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D2F99F62-A897-0A4A-8FA2-42BDD95BB127}" type="datetimeFigureOut">
              <a:rPr lang="en-US" smtClean="0"/>
              <a:t>1/3/18</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112078C9-7AEC-B145-86FC-BA94779C455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D2F99F62-A897-0A4A-8FA2-42BDD95BB127}" type="datetimeFigureOut">
              <a:rPr lang="en-US" smtClean="0"/>
              <a:t>1/3/18</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112078C9-7AEC-B145-86FC-BA94779C4553}" type="slidenum">
              <a:rPr lang="en-US" smtClean="0"/>
              <a:t>‹#›</a:t>
            </a:fld>
            <a:endParaRPr lang="en-US"/>
          </a:p>
        </p:txBody>
      </p:sp>
    </p:spTree>
    <p:extLst>
      <p:ext uri="{BB962C8B-B14F-4D97-AF65-F5344CB8AC3E}">
        <p14:creationId xmlns:p14="http://schemas.microsoft.com/office/powerpoint/2010/main" val="1904797942"/>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NUL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 Id="rId3" Type="http://schemas.openxmlformats.org/officeDocument/2006/relationships/image" Target="../media/image7.tiff"/></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5" Type="http://schemas.openxmlformats.org/officeDocument/2006/relationships/image" Target="../media/image10.tiff"/><Relationship Id="rId6"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6.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58977" y="1918741"/>
            <a:ext cx="9032823" cy="2113923"/>
          </a:xfrm>
        </p:spPr>
        <p:txBody>
          <a:bodyPr>
            <a:noAutofit/>
          </a:bodyPr>
          <a:lstStyle/>
          <a:p>
            <a:r>
              <a:rPr lang="en-US" sz="2800" dirty="0"/>
              <a:t>Interdependence in Depression and Physical Frailty between Older </a:t>
            </a:r>
            <a:r>
              <a:rPr lang="en-US" sz="2800" dirty="0" smtClean="0"/>
              <a:t>Spouses</a:t>
            </a:r>
            <a:endParaRPr lang="en-US" sz="2800" dirty="0"/>
          </a:p>
        </p:txBody>
      </p:sp>
      <p:sp>
        <p:nvSpPr>
          <p:cNvPr id="3" name="Subtitle 2"/>
          <p:cNvSpPr>
            <a:spLocks noGrp="1"/>
          </p:cNvSpPr>
          <p:nvPr>
            <p:ph type="subTitle" idx="1"/>
          </p:nvPr>
        </p:nvSpPr>
        <p:spPr>
          <a:xfrm>
            <a:off x="2695194" y="4352544"/>
            <a:ext cx="6801612" cy="2011680"/>
          </a:xfrm>
        </p:spPr>
        <p:txBody>
          <a:bodyPr>
            <a:noAutofit/>
          </a:bodyPr>
          <a:lstStyle/>
          <a:p>
            <a:r>
              <a:rPr lang="en-US" sz="1800" dirty="0"/>
              <a:t>Geoffrey </a:t>
            </a:r>
            <a:r>
              <a:rPr lang="en-US" sz="1800" dirty="0" smtClean="0"/>
              <a:t>Hoffman</a:t>
            </a:r>
            <a:r>
              <a:rPr lang="en-US" sz="1800" dirty="0"/>
              <a:t>, </a:t>
            </a:r>
            <a:r>
              <a:rPr lang="en-US" sz="1800" dirty="0" smtClean="0"/>
              <a:t>PhD</a:t>
            </a:r>
          </a:p>
          <a:p>
            <a:r>
              <a:rPr lang="en-US" sz="1800" dirty="0" smtClean="0"/>
              <a:t>University of Michigan School of Public Health</a:t>
            </a:r>
          </a:p>
          <a:p>
            <a:r>
              <a:rPr lang="en-US" sz="1800" dirty="0" smtClean="0"/>
              <a:t>Winter 2018</a:t>
            </a:r>
            <a:endParaRPr lang="en-US" sz="1800" dirty="0" smtClean="0"/>
          </a:p>
        </p:txBody>
      </p:sp>
      <p:pic>
        <p:nvPicPr>
          <p:cNvPr id="5"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00" y="1842696"/>
            <a:ext cx="8229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00400" y="1995096"/>
            <a:ext cx="8229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52800" y="2147496"/>
            <a:ext cx="8229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8"/>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0251" y="304892"/>
            <a:ext cx="1357089" cy="1293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002853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Interdependence</a:t>
            </a:r>
            <a:endParaRPr lang="en-US" dirty="0"/>
          </a:p>
        </p:txBody>
      </p:sp>
      <p:sp>
        <p:nvSpPr>
          <p:cNvPr id="3" name="Content Placeholder 2"/>
          <p:cNvSpPr>
            <a:spLocks noGrp="1"/>
          </p:cNvSpPr>
          <p:nvPr>
            <p:ph idx="1"/>
          </p:nvPr>
        </p:nvSpPr>
        <p:spPr/>
        <p:txBody>
          <a:bodyPr>
            <a:noAutofit/>
          </a:bodyPr>
          <a:lstStyle/>
          <a:p>
            <a:r>
              <a:rPr lang="en-US" sz="2800" dirty="0" smtClean="0"/>
              <a:t>Cognitive theory suggests behaviors and emotions can be shared and influenced bi-directionally</a:t>
            </a:r>
          </a:p>
          <a:p>
            <a:r>
              <a:rPr lang="en-US" sz="2800" dirty="0" smtClean="0"/>
              <a:t>Patterns shaped by information sharing, emotional ‘contagion,’ reduced opportunity </a:t>
            </a:r>
            <a:r>
              <a:rPr lang="en-US" sz="2800" dirty="0" smtClean="0"/>
              <a:t>costs</a:t>
            </a:r>
          </a:p>
          <a:p>
            <a:endParaRPr lang="en-US" sz="2800" dirty="0" smtClean="0"/>
          </a:p>
        </p:txBody>
      </p:sp>
    </p:spTree>
    <p:extLst>
      <p:ext uri="{BB962C8B-B14F-4D97-AF65-F5344CB8AC3E}">
        <p14:creationId xmlns:p14="http://schemas.microsoft.com/office/powerpoint/2010/main" val="2082993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Interdependence</a:t>
            </a:r>
            <a:endParaRPr lang="en-US" dirty="0"/>
          </a:p>
        </p:txBody>
      </p:sp>
      <p:sp>
        <p:nvSpPr>
          <p:cNvPr id="3" name="Content Placeholder 2"/>
          <p:cNvSpPr>
            <a:spLocks noGrp="1"/>
          </p:cNvSpPr>
          <p:nvPr>
            <p:ph idx="1"/>
          </p:nvPr>
        </p:nvSpPr>
        <p:spPr/>
        <p:txBody>
          <a:bodyPr>
            <a:noAutofit/>
          </a:bodyPr>
          <a:lstStyle/>
          <a:p>
            <a:r>
              <a:rPr lang="en-US" sz="2800" dirty="0" smtClean="0"/>
              <a:t>Prior studies observed interdependence of:</a:t>
            </a:r>
          </a:p>
          <a:p>
            <a:pPr lvl="1"/>
            <a:r>
              <a:rPr lang="en-US" sz="2600" dirty="0" smtClean="0"/>
              <a:t>Physical activity</a:t>
            </a:r>
          </a:p>
          <a:p>
            <a:pPr lvl="1"/>
            <a:r>
              <a:rPr lang="en-US" sz="2600" dirty="0"/>
              <a:t>S</a:t>
            </a:r>
            <a:r>
              <a:rPr lang="en-US" sz="2600" dirty="0" smtClean="0"/>
              <a:t>elf-rated health</a:t>
            </a:r>
          </a:p>
          <a:p>
            <a:pPr lvl="1"/>
            <a:r>
              <a:rPr lang="en-US" sz="2600" dirty="0" smtClean="0"/>
              <a:t>Mental health, stress, negative affect</a:t>
            </a:r>
          </a:p>
          <a:p>
            <a:r>
              <a:rPr lang="en-US" sz="2800" dirty="0" smtClean="0"/>
              <a:t>Among spouses, caregivers/care recipients</a:t>
            </a:r>
          </a:p>
          <a:p>
            <a:r>
              <a:rPr lang="en-US" sz="2800" dirty="0" smtClean="0"/>
              <a:t>Other family members</a:t>
            </a:r>
          </a:p>
          <a:p>
            <a:pPr lvl="1"/>
            <a:endParaRPr lang="en-US" sz="2600" dirty="0" smtClean="0"/>
          </a:p>
          <a:p>
            <a:pPr lvl="1"/>
            <a:endParaRPr lang="en-US" sz="2800" dirty="0" smtClean="0"/>
          </a:p>
        </p:txBody>
      </p:sp>
    </p:spTree>
    <p:extLst>
      <p:ext uri="{BB962C8B-B14F-4D97-AF65-F5344CB8AC3E}">
        <p14:creationId xmlns:p14="http://schemas.microsoft.com/office/powerpoint/2010/main" val="1791345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dataset</a:t>
            </a:r>
            <a:endParaRPr lang="en-US" dirty="0"/>
          </a:p>
        </p:txBody>
      </p:sp>
      <p:sp>
        <p:nvSpPr>
          <p:cNvPr id="3" name="Content Placeholder 2"/>
          <p:cNvSpPr>
            <a:spLocks noGrp="1"/>
          </p:cNvSpPr>
          <p:nvPr>
            <p:ph idx="1"/>
          </p:nvPr>
        </p:nvSpPr>
        <p:spPr/>
        <p:txBody>
          <a:bodyPr>
            <a:normAutofit lnSpcReduction="10000"/>
          </a:bodyPr>
          <a:lstStyle/>
          <a:p>
            <a:r>
              <a:rPr lang="en-US" sz="2800" dirty="0" smtClean="0"/>
              <a:t>Health and Retirement Study (HRS)</a:t>
            </a:r>
          </a:p>
          <a:p>
            <a:r>
              <a:rPr lang="en-US" sz="2800" dirty="0" smtClean="0"/>
              <a:t>Contains multiple waves (conducted each 2 years)</a:t>
            </a:r>
          </a:p>
          <a:p>
            <a:r>
              <a:rPr lang="en-US" sz="2800" dirty="0" smtClean="0"/>
              <a:t>Has sociodemographic, health, insurance info</a:t>
            </a:r>
          </a:p>
          <a:p>
            <a:r>
              <a:rPr lang="en-US" sz="2800" dirty="0" smtClean="0"/>
              <a:t>Primarily interviews community-dwelling older adults (≥50 years) and spouses by telephone</a:t>
            </a:r>
          </a:p>
          <a:p>
            <a:r>
              <a:rPr lang="en-US" sz="2800" dirty="0" smtClean="0"/>
              <a:t>Has information on caregiving/care receipt</a:t>
            </a:r>
            <a:endParaRPr lang="en-US" sz="2800" dirty="0"/>
          </a:p>
        </p:txBody>
      </p:sp>
    </p:spTree>
    <p:extLst>
      <p:ext uri="{BB962C8B-B14F-4D97-AF65-F5344CB8AC3E}">
        <p14:creationId xmlns:p14="http://schemas.microsoft.com/office/powerpoint/2010/main" val="1781695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2800" dirty="0" smtClean="0"/>
              <a:t>Assess how spouses’ own current depression and frailty influence their future </a:t>
            </a:r>
            <a:r>
              <a:rPr lang="en-US" sz="2800" dirty="0" smtClean="0"/>
              <a:t>frailty</a:t>
            </a:r>
          </a:p>
          <a:p>
            <a:pPr marL="514350" indent="-514350">
              <a:buFont typeface="+mj-lt"/>
              <a:buAutoNum type="arabicPeriod"/>
            </a:pPr>
            <a:r>
              <a:rPr lang="en-US" sz="2800" dirty="0" smtClean="0"/>
              <a:t>Assess how spouses’ own current depression and frailty influence their partners’ future frailty</a:t>
            </a:r>
            <a:endParaRPr lang="en-US" sz="2800" dirty="0"/>
          </a:p>
        </p:txBody>
      </p:sp>
      <p:pic>
        <p:nvPicPr>
          <p:cNvPr id="5" name="Picture 4"/>
          <p:cNvPicPr>
            <a:picLocks noChangeAspect="1"/>
          </p:cNvPicPr>
          <p:nvPr/>
        </p:nvPicPr>
        <p:blipFill>
          <a:blip r:embed="rId2"/>
          <a:stretch>
            <a:fillRect/>
          </a:stretch>
        </p:blipFill>
        <p:spPr>
          <a:xfrm>
            <a:off x="9960864" y="2638044"/>
            <a:ext cx="1510286" cy="1652279"/>
          </a:xfrm>
          <a:prstGeom prst="rect">
            <a:avLst/>
          </a:prstGeom>
        </p:spPr>
      </p:pic>
      <p:pic>
        <p:nvPicPr>
          <p:cNvPr id="6" name="Picture 5"/>
          <p:cNvPicPr>
            <a:picLocks noChangeAspect="1"/>
          </p:cNvPicPr>
          <p:nvPr/>
        </p:nvPicPr>
        <p:blipFill>
          <a:blip r:embed="rId3">
            <a:clrChange>
              <a:clrFrom>
                <a:srgbClr val="FFFFFF"/>
              </a:clrFrom>
              <a:clrTo>
                <a:srgbClr val="FFFFFF">
                  <a:alpha val="0"/>
                </a:srgbClr>
              </a:clrTo>
            </a:clrChange>
          </a:blip>
          <a:stretch>
            <a:fillRect/>
          </a:stretch>
        </p:blipFill>
        <p:spPr>
          <a:xfrm>
            <a:off x="592834" y="2974406"/>
            <a:ext cx="1214629" cy="1214629"/>
          </a:xfrm>
          <a:prstGeom prst="rect">
            <a:avLst/>
          </a:prstGeom>
        </p:spPr>
      </p:pic>
    </p:spTree>
    <p:extLst>
      <p:ext uri="{BB962C8B-B14F-4D97-AF65-F5344CB8AC3E}">
        <p14:creationId xmlns:p14="http://schemas.microsoft.com/office/powerpoint/2010/main" val="20963101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64207" y="1086570"/>
            <a:ext cx="10761042" cy="3693319"/>
            <a:chOff x="677780" y="1315453"/>
            <a:chExt cx="10761042" cy="3693319"/>
          </a:xfrm>
        </p:grpSpPr>
        <p:grpSp>
          <p:nvGrpSpPr>
            <p:cNvPr id="5" name="Group 4"/>
            <p:cNvGrpSpPr/>
            <p:nvPr/>
          </p:nvGrpSpPr>
          <p:grpSpPr>
            <a:xfrm>
              <a:off x="677780" y="1315453"/>
              <a:ext cx="5386537" cy="3693319"/>
              <a:chOff x="677780" y="1315453"/>
              <a:chExt cx="5386537" cy="3693319"/>
            </a:xfrm>
          </p:grpSpPr>
          <p:sp>
            <p:nvSpPr>
              <p:cNvPr id="8" name="TextBox 7"/>
              <p:cNvSpPr txBox="1"/>
              <p:nvPr/>
            </p:nvSpPr>
            <p:spPr>
              <a:xfrm>
                <a:off x="677780" y="1315453"/>
                <a:ext cx="2697480" cy="3693319"/>
              </a:xfrm>
              <a:prstGeom prst="rect">
                <a:avLst/>
              </a:prstGeom>
              <a:solidFill>
                <a:schemeClr val="accent4">
                  <a:lumMod val="60000"/>
                  <a:lumOff val="40000"/>
                </a:schemeClr>
              </a:solidFill>
            </p:spPr>
            <p:txBody>
              <a:bodyPr wrap="square" rtlCol="0">
                <a:spAutoFit/>
              </a:bodyPr>
              <a:lstStyle/>
              <a:p>
                <a:pPr algn="ctr"/>
                <a:r>
                  <a:rPr lang="en-US" b="1" dirty="0" smtClean="0">
                    <a:solidFill>
                      <a:prstClr val="black"/>
                    </a:solidFill>
                    <a:latin typeface="Gill Sans MT" charset="0"/>
                    <a:ea typeface="Gill Sans MT" charset="0"/>
                    <a:cs typeface="Gill Sans MT" charset="0"/>
                  </a:rPr>
                  <a:t>PHYSICAL FUNCTIONING</a:t>
                </a:r>
              </a:p>
              <a:p>
                <a:pPr algn="ctr"/>
                <a:endParaRPr lang="en-US" b="1"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r>
                  <a:rPr lang="en-US" dirty="0" smtClean="0">
                    <a:solidFill>
                      <a:prstClr val="black"/>
                    </a:solidFill>
                    <a:latin typeface="Gill Sans MT" charset="0"/>
                    <a:ea typeface="Gill Sans MT" charset="0"/>
                    <a:cs typeface="Gill Sans MT" charset="0"/>
                  </a:rPr>
                  <a:t>Dizziness as persistent problem, </a:t>
                </a:r>
                <a:r>
                  <a:rPr lang="en-US" dirty="0" smtClean="0"/>
                  <a:t>≥2 falls in previous 2 years, or difficulty lifting 10 pounds</a:t>
                </a:r>
                <a:endParaRPr lang="en-US" b="1" dirty="0" smtClean="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p:txBody>
          </p:sp>
          <p:sp>
            <p:nvSpPr>
              <p:cNvPr id="9" name="TextBox 8"/>
              <p:cNvSpPr txBox="1"/>
              <p:nvPr/>
            </p:nvSpPr>
            <p:spPr>
              <a:xfrm>
                <a:off x="3369244" y="1315453"/>
                <a:ext cx="2695073" cy="3693319"/>
              </a:xfrm>
              <a:prstGeom prst="rect">
                <a:avLst/>
              </a:prstGeom>
              <a:solidFill>
                <a:schemeClr val="accent4">
                  <a:lumMod val="40000"/>
                  <a:lumOff val="60000"/>
                </a:schemeClr>
              </a:solidFill>
            </p:spPr>
            <p:txBody>
              <a:bodyPr wrap="square" rtlCol="0">
                <a:spAutoFit/>
              </a:bodyPr>
              <a:lstStyle/>
              <a:p>
                <a:pPr algn="ctr"/>
                <a:r>
                  <a:rPr lang="en-US" b="1" dirty="0" smtClean="0">
                    <a:solidFill>
                      <a:prstClr val="black"/>
                    </a:solidFill>
                    <a:latin typeface="Gill Sans MT" charset="0"/>
                    <a:ea typeface="Gill Sans MT" charset="0"/>
                    <a:cs typeface="Gill Sans MT" charset="0"/>
                  </a:rPr>
                  <a:t>NUTRITIVE FUNCTIONING</a:t>
                </a:r>
                <a:endParaRPr lang="en-US" b="1"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r>
                  <a:rPr lang="en-US" dirty="0" smtClean="0">
                    <a:solidFill>
                      <a:prstClr val="black"/>
                    </a:solidFill>
                    <a:latin typeface="Gill Sans MT" charset="0"/>
                    <a:ea typeface="Gill Sans MT" charset="0"/>
                    <a:cs typeface="Gill Sans MT" charset="0"/>
                  </a:rPr>
                  <a:t>Weight in wave 2012 minus weight in wave 2010 </a:t>
                </a:r>
                <a:r>
                  <a:rPr lang="en-US" dirty="0" smtClean="0"/>
                  <a:t>≥10% of weight in wave 2010 or BMI &lt;18.5kg/m</a:t>
                </a:r>
                <a:r>
                  <a:rPr lang="en-US" baseline="30000" dirty="0" smtClean="0"/>
                  <a:t>2</a:t>
                </a:r>
                <a:endParaRPr lang="en-US" dirty="0"/>
              </a:p>
              <a:p>
                <a:pPr algn="ctr"/>
                <a:endParaRPr lang="en-US" dirty="0">
                  <a:solidFill>
                    <a:prstClr val="black"/>
                  </a:solidFill>
                  <a:latin typeface="Gill Sans MT" charset="0"/>
                  <a:ea typeface="Gill Sans MT" charset="0"/>
                  <a:cs typeface="Gill Sans MT" charset="0"/>
                </a:endParaRPr>
              </a:p>
            </p:txBody>
          </p:sp>
        </p:grpSp>
        <p:sp>
          <p:nvSpPr>
            <p:cNvPr id="6" name="TextBox 5"/>
            <p:cNvSpPr txBox="1"/>
            <p:nvPr/>
          </p:nvSpPr>
          <p:spPr>
            <a:xfrm>
              <a:off x="6058301" y="1315453"/>
              <a:ext cx="2697480" cy="3693319"/>
            </a:xfrm>
            <a:prstGeom prst="rect">
              <a:avLst/>
            </a:prstGeom>
            <a:solidFill>
              <a:schemeClr val="accent4">
                <a:lumMod val="60000"/>
                <a:lumOff val="40000"/>
              </a:schemeClr>
            </a:solidFill>
          </p:spPr>
          <p:txBody>
            <a:bodyPr wrap="square" rtlCol="0">
              <a:spAutoFit/>
            </a:bodyPr>
            <a:lstStyle/>
            <a:p>
              <a:pPr algn="ctr"/>
              <a:r>
                <a:rPr lang="en-US" b="1" dirty="0" smtClean="0">
                  <a:solidFill>
                    <a:prstClr val="black"/>
                  </a:solidFill>
                  <a:latin typeface="Gill Sans MT" charset="0"/>
                  <a:ea typeface="Gill Sans MT" charset="0"/>
                  <a:cs typeface="Gill Sans MT" charset="0"/>
                </a:rPr>
                <a:t>COGNITIVE FUNCTIONING</a:t>
              </a:r>
              <a:endParaRPr lang="en-US"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r>
                <a:rPr lang="en-US" dirty="0" smtClean="0">
                  <a:solidFill>
                    <a:prstClr val="black"/>
                  </a:solidFill>
                  <a:latin typeface="Gill Sans MT" charset="0"/>
                  <a:ea typeface="Gill Sans MT" charset="0"/>
                  <a:cs typeface="Gill Sans MT" charset="0"/>
                </a:rPr>
                <a:t>Mild to severe cognitive impairment on performance-based measure</a:t>
              </a:r>
              <a:r>
                <a:rPr lang="en-US" baseline="30000" dirty="0" smtClean="0">
                  <a:solidFill>
                    <a:prstClr val="black"/>
                  </a:solidFill>
                  <a:latin typeface="Gill Sans MT" charset="0"/>
                  <a:ea typeface="Gill Sans MT" charset="0"/>
                  <a:cs typeface="Gill Sans MT" charset="0"/>
                </a:rPr>
                <a:t>*</a:t>
              </a:r>
              <a:r>
                <a:rPr lang="en-US" dirty="0" smtClean="0">
                  <a:solidFill>
                    <a:prstClr val="black"/>
                  </a:solidFill>
                  <a:latin typeface="Gill Sans MT" charset="0"/>
                  <a:ea typeface="Gill Sans MT" charset="0"/>
                  <a:cs typeface="Gill Sans MT" charset="0"/>
                </a:rPr>
                <a:t> or according to proxy rating</a:t>
              </a:r>
              <a:r>
                <a:rPr lang="en-US" baseline="30000" dirty="0" smtClean="0">
                  <a:solidFill>
                    <a:prstClr val="black"/>
                  </a:solidFill>
                  <a:latin typeface="Gill Sans MT" charset="0"/>
                  <a:ea typeface="Gill Sans MT" charset="0"/>
                  <a:cs typeface="Gill Sans MT" charset="0"/>
                </a:rPr>
                <a:t>**</a:t>
              </a:r>
              <a:endParaRPr lang="en-US" dirty="0" smtClean="0">
                <a:solidFill>
                  <a:prstClr val="black"/>
                </a:solidFill>
                <a:latin typeface="Gill Sans MT" charset="0"/>
                <a:ea typeface="Gill Sans MT" charset="0"/>
                <a:cs typeface="Gill Sans MT" charset="0"/>
              </a:endParaRPr>
            </a:p>
          </p:txBody>
        </p:sp>
        <p:sp>
          <p:nvSpPr>
            <p:cNvPr id="7" name="TextBox 6"/>
            <p:cNvSpPr txBox="1"/>
            <p:nvPr/>
          </p:nvSpPr>
          <p:spPr>
            <a:xfrm>
              <a:off x="8743749" y="1315453"/>
              <a:ext cx="2695073" cy="3693319"/>
            </a:xfrm>
            <a:prstGeom prst="rect">
              <a:avLst/>
            </a:prstGeom>
            <a:solidFill>
              <a:schemeClr val="accent4">
                <a:lumMod val="40000"/>
                <a:lumOff val="60000"/>
              </a:schemeClr>
            </a:solidFill>
          </p:spPr>
          <p:txBody>
            <a:bodyPr wrap="square" rtlCol="0">
              <a:spAutoFit/>
            </a:bodyPr>
            <a:lstStyle/>
            <a:p>
              <a:pPr algn="ctr"/>
              <a:r>
                <a:rPr lang="en-US" b="1" dirty="0" smtClean="0">
                  <a:solidFill>
                    <a:prstClr val="black"/>
                  </a:solidFill>
                  <a:latin typeface="Gill Sans MT" charset="0"/>
                  <a:ea typeface="Gill Sans MT" charset="0"/>
                  <a:cs typeface="Gill Sans MT" charset="0"/>
                </a:rPr>
                <a:t>SENSORY FUNCTIONING</a:t>
              </a:r>
              <a:endParaRPr lang="en-US" b="1"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r>
                <a:rPr lang="en-US" dirty="0" smtClean="0">
                  <a:solidFill>
                    <a:prstClr val="black"/>
                  </a:solidFill>
                  <a:latin typeface="Gill Sans MT" charset="0"/>
                  <a:ea typeface="Gill Sans MT" charset="0"/>
                  <a:cs typeface="Gill Sans MT" charset="0"/>
                </a:rPr>
                <a:t>Fair or poor eyesight despite use of corrective lenses or fair or poor hearing despite use of hearing aides</a:t>
              </a:r>
            </a:p>
          </p:txBody>
        </p:sp>
      </p:grpSp>
      <p:sp>
        <p:nvSpPr>
          <p:cNvPr id="10" name="TextBox 9"/>
          <p:cNvSpPr txBox="1"/>
          <p:nvPr/>
        </p:nvSpPr>
        <p:spPr>
          <a:xfrm>
            <a:off x="696068" y="6163056"/>
            <a:ext cx="9837820" cy="523220"/>
          </a:xfrm>
          <a:prstGeom prst="rect">
            <a:avLst/>
          </a:prstGeom>
          <a:noFill/>
        </p:spPr>
        <p:txBody>
          <a:bodyPr wrap="square" rtlCol="0">
            <a:spAutoFit/>
          </a:bodyPr>
          <a:lstStyle/>
          <a:p>
            <a:r>
              <a:rPr lang="en-US" sz="1400" baseline="30000" dirty="0" smtClean="0"/>
              <a:t>*</a:t>
            </a:r>
            <a:r>
              <a:rPr lang="en-US" sz="1400" dirty="0" smtClean="0"/>
              <a:t> ≤10 on total cognitive score (0-35); </a:t>
            </a:r>
            <a:r>
              <a:rPr lang="en-US" sz="1400" baseline="30000" dirty="0" smtClean="0"/>
              <a:t>**</a:t>
            </a:r>
            <a:r>
              <a:rPr lang="en-US" sz="1400" dirty="0" smtClean="0"/>
              <a:t> ≥2 of 7 symptoms reported by proxy respondent</a:t>
            </a:r>
          </a:p>
          <a:p>
            <a:r>
              <a:rPr lang="en-US" sz="1400" dirty="0" smtClean="0"/>
              <a:t>From </a:t>
            </a:r>
            <a:r>
              <a:rPr lang="en-US" sz="1400" dirty="0" err="1" smtClean="0"/>
              <a:t>Cigolle</a:t>
            </a:r>
            <a:r>
              <a:rPr lang="en-US" sz="1400" dirty="0" smtClean="0"/>
              <a:t> et al. (2009), “</a:t>
            </a:r>
            <a:r>
              <a:rPr lang="en-US" sz="1400" dirty="0"/>
              <a:t>Comparing Models of Frailty: The Health and Retirement </a:t>
            </a:r>
            <a:r>
              <a:rPr lang="en-US" sz="1400" dirty="0" smtClean="0"/>
              <a:t>Study.” </a:t>
            </a:r>
            <a:r>
              <a:rPr lang="en-US" sz="1400" i="1" dirty="0" smtClean="0"/>
              <a:t>JAGS</a:t>
            </a:r>
            <a:r>
              <a:rPr lang="en-US" sz="1400" dirty="0" smtClean="0"/>
              <a:t>; 57: 830-839.</a:t>
            </a:r>
            <a:endParaRPr lang="en-US" sz="1400" dirty="0"/>
          </a:p>
        </p:txBody>
      </p:sp>
      <p:pic>
        <p:nvPicPr>
          <p:cNvPr id="11" name="Picture 10"/>
          <p:cNvPicPr>
            <a:picLocks noChangeAspect="1"/>
          </p:cNvPicPr>
          <p:nvPr/>
        </p:nvPicPr>
        <p:blipFill>
          <a:blip r:embed="rId3">
            <a:clrChange>
              <a:clrFrom>
                <a:srgbClr val="FFFFFF"/>
              </a:clrFrom>
              <a:clrTo>
                <a:srgbClr val="FFFFFF">
                  <a:alpha val="0"/>
                </a:srgbClr>
              </a:clrTo>
            </a:clrChange>
            <a:biLevel thresh="75000"/>
          </a:blip>
          <a:stretch>
            <a:fillRect/>
          </a:stretch>
        </p:blipFill>
        <p:spPr>
          <a:xfrm>
            <a:off x="1611397" y="1798552"/>
            <a:ext cx="886968" cy="915062"/>
          </a:xfrm>
          <a:prstGeom prst="rect">
            <a:avLst/>
          </a:prstGeom>
        </p:spPr>
      </p:pic>
      <p:pic>
        <p:nvPicPr>
          <p:cNvPr id="12" name="Picture 11"/>
          <p:cNvPicPr>
            <a:picLocks noChangeAspect="1"/>
          </p:cNvPicPr>
          <p:nvPr/>
        </p:nvPicPr>
        <p:blipFill>
          <a:blip r:embed="rId4">
            <a:clrChange>
              <a:clrFrom>
                <a:srgbClr val="FFFFFF"/>
              </a:clrFrom>
              <a:clrTo>
                <a:srgbClr val="FFFFFF">
                  <a:alpha val="0"/>
                </a:srgbClr>
              </a:clrTo>
            </a:clrChange>
            <a:biLevel thresh="75000"/>
          </a:blip>
          <a:stretch>
            <a:fillRect/>
          </a:stretch>
        </p:blipFill>
        <p:spPr>
          <a:xfrm>
            <a:off x="4263563" y="1798552"/>
            <a:ext cx="888071" cy="888071"/>
          </a:xfrm>
          <a:prstGeom prst="rect">
            <a:avLst/>
          </a:prstGeom>
        </p:spPr>
      </p:pic>
      <p:pic>
        <p:nvPicPr>
          <p:cNvPr id="13" name="Picture 12"/>
          <p:cNvPicPr>
            <a:picLocks noChangeAspect="1"/>
          </p:cNvPicPr>
          <p:nvPr/>
        </p:nvPicPr>
        <p:blipFill>
          <a:blip r:embed="rId5">
            <a:clrChange>
              <a:clrFrom>
                <a:srgbClr val="FFFFFF"/>
              </a:clrFrom>
              <a:clrTo>
                <a:srgbClr val="FFFFFF">
                  <a:alpha val="0"/>
                </a:srgbClr>
              </a:clrTo>
            </a:clrChange>
          </a:blip>
          <a:stretch>
            <a:fillRect/>
          </a:stretch>
        </p:blipFill>
        <p:spPr>
          <a:xfrm>
            <a:off x="6980789" y="1791527"/>
            <a:ext cx="886968" cy="886968"/>
          </a:xfrm>
          <a:prstGeom prst="rect">
            <a:avLst/>
          </a:prstGeom>
        </p:spPr>
      </p:pic>
      <p:pic>
        <p:nvPicPr>
          <p:cNvPr id="14" name="Picture 13"/>
          <p:cNvPicPr>
            <a:picLocks noChangeAspect="1"/>
          </p:cNvPicPr>
          <p:nvPr/>
        </p:nvPicPr>
        <p:blipFill>
          <a:blip r:embed="rId6">
            <a:clrChange>
              <a:clrFrom>
                <a:srgbClr val="FFFFFF"/>
              </a:clrFrom>
              <a:clrTo>
                <a:srgbClr val="FFFFFF">
                  <a:alpha val="0"/>
                </a:srgbClr>
              </a:clrTo>
            </a:clrChange>
          </a:blip>
          <a:stretch>
            <a:fillRect/>
          </a:stretch>
        </p:blipFill>
        <p:spPr>
          <a:xfrm>
            <a:off x="9703668" y="1762527"/>
            <a:ext cx="960120" cy="960120"/>
          </a:xfrm>
          <a:prstGeom prst="rect">
            <a:avLst/>
          </a:prstGeom>
        </p:spPr>
      </p:pic>
      <p:sp>
        <p:nvSpPr>
          <p:cNvPr id="15" name="TextBox 14"/>
          <p:cNvSpPr txBox="1"/>
          <p:nvPr/>
        </p:nvSpPr>
        <p:spPr>
          <a:xfrm>
            <a:off x="2876532" y="5271945"/>
            <a:ext cx="6533446" cy="707886"/>
          </a:xfrm>
          <a:prstGeom prst="rect">
            <a:avLst/>
          </a:prstGeom>
          <a:solidFill>
            <a:schemeClr val="accent4">
              <a:lumMod val="60000"/>
              <a:lumOff val="40000"/>
            </a:schemeClr>
          </a:solidFill>
        </p:spPr>
        <p:txBody>
          <a:bodyPr wrap="square" rtlCol="0">
            <a:spAutoFit/>
          </a:bodyPr>
          <a:lstStyle/>
          <a:p>
            <a:pPr algn="ctr"/>
            <a:r>
              <a:rPr lang="en-US" sz="2000" b="1" dirty="0" smtClean="0">
                <a:solidFill>
                  <a:prstClr val="black"/>
                </a:solidFill>
                <a:latin typeface="Gill Sans MT" charset="0"/>
                <a:ea typeface="Gill Sans MT" charset="0"/>
                <a:cs typeface="Gill Sans MT" charset="0"/>
              </a:rPr>
              <a:t>Respondent categorized as frail </a:t>
            </a:r>
            <a:r>
              <a:rPr lang="en-US" sz="2000" b="1" smtClean="0">
                <a:solidFill>
                  <a:prstClr val="black"/>
                </a:solidFill>
                <a:latin typeface="Gill Sans MT" charset="0"/>
                <a:ea typeface="Gill Sans MT" charset="0"/>
                <a:cs typeface="Gill Sans MT" charset="0"/>
              </a:rPr>
              <a:t>if </a:t>
            </a:r>
          </a:p>
          <a:p>
            <a:pPr algn="ctr"/>
            <a:r>
              <a:rPr lang="en-US" sz="2000" b="1" dirty="0" smtClean="0">
                <a:solidFill>
                  <a:prstClr val="black"/>
                </a:solidFill>
                <a:latin typeface="Gill Sans MT" charset="0"/>
                <a:ea typeface="Gill Sans MT" charset="0"/>
                <a:cs typeface="Gill Sans MT" charset="0"/>
              </a:rPr>
              <a:t>difficulties in </a:t>
            </a:r>
            <a:r>
              <a:rPr lang="en-US" sz="2000" b="1" dirty="0" smtClean="0"/>
              <a:t>2 or more domains</a:t>
            </a:r>
            <a:endParaRPr lang="en-US" sz="2000" b="1" dirty="0" smtClean="0">
              <a:solidFill>
                <a:prstClr val="black"/>
              </a:solidFill>
              <a:latin typeface="Gill Sans MT" charset="0"/>
              <a:ea typeface="Gill Sans MT" charset="0"/>
              <a:cs typeface="Gill Sans MT" charset="0"/>
            </a:endParaRPr>
          </a:p>
        </p:txBody>
      </p:sp>
      <p:cxnSp>
        <p:nvCxnSpPr>
          <p:cNvPr id="17" name="Straight Arrow Connector 16"/>
          <p:cNvCxnSpPr>
            <a:stCxn id="6" idx="2"/>
          </p:cNvCxnSpPr>
          <p:nvPr/>
        </p:nvCxnSpPr>
        <p:spPr>
          <a:xfrm flipH="1">
            <a:off x="7268968" y="4779889"/>
            <a:ext cx="224500" cy="398479"/>
          </a:xfrm>
          <a:prstGeom prst="straightConnector1">
            <a:avLst/>
          </a:prstGeom>
          <a:ln>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2"/>
          </p:cNvCxnSpPr>
          <p:nvPr/>
        </p:nvCxnSpPr>
        <p:spPr>
          <a:xfrm>
            <a:off x="4803208" y="4779889"/>
            <a:ext cx="251785" cy="398479"/>
          </a:xfrm>
          <a:prstGeom prst="straightConnector1">
            <a:avLst/>
          </a:prstGeom>
          <a:ln>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a:off x="9037280" y="4734057"/>
            <a:ext cx="372698" cy="444311"/>
          </a:xfrm>
          <a:prstGeom prst="straightConnector1">
            <a:avLst/>
          </a:prstGeom>
          <a:ln>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2876532" y="4772638"/>
            <a:ext cx="349296" cy="405730"/>
          </a:xfrm>
          <a:prstGeom prst="straightConnector1">
            <a:avLst/>
          </a:prstGeom>
          <a:ln>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9" name="Title 1"/>
          <p:cNvSpPr>
            <a:spLocks noGrp="1"/>
          </p:cNvSpPr>
          <p:nvPr>
            <p:ph type="title"/>
          </p:nvPr>
        </p:nvSpPr>
        <p:spPr>
          <a:xfrm>
            <a:off x="3455671" y="297898"/>
            <a:ext cx="5346913" cy="543350"/>
          </a:xfrm>
        </p:spPr>
        <p:txBody>
          <a:bodyPr>
            <a:noAutofit/>
          </a:bodyPr>
          <a:lstStyle/>
          <a:p>
            <a:r>
              <a:rPr lang="en-US" sz="2400" dirty="0" smtClean="0"/>
              <a:t>frailty</a:t>
            </a:r>
            <a:endParaRPr lang="en-US" sz="2400" dirty="0"/>
          </a:p>
        </p:txBody>
      </p:sp>
    </p:spTree>
    <p:extLst>
      <p:ext uri="{BB962C8B-B14F-4D97-AF65-F5344CB8AC3E}">
        <p14:creationId xmlns:p14="http://schemas.microsoft.com/office/powerpoint/2010/main" val="15078762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682496" y="196828"/>
            <a:ext cx="8814816" cy="6523333"/>
          </a:xfrm>
          <a:prstGeom prst="rect">
            <a:avLst/>
          </a:prstGeom>
        </p:spPr>
      </p:pic>
    </p:spTree>
    <p:extLst>
      <p:ext uri="{BB962C8B-B14F-4D97-AF65-F5344CB8AC3E}">
        <p14:creationId xmlns:p14="http://schemas.microsoft.com/office/powerpoint/2010/main" val="15432522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688475" y="2641978"/>
            <a:ext cx="10761042" cy="3693319"/>
            <a:chOff x="725906" y="1700463"/>
            <a:chExt cx="10761042" cy="3693319"/>
          </a:xfrm>
        </p:grpSpPr>
        <p:sp>
          <p:nvSpPr>
            <p:cNvPr id="8" name="TextBox 7"/>
            <p:cNvSpPr txBox="1"/>
            <p:nvPr/>
          </p:nvSpPr>
          <p:spPr>
            <a:xfrm>
              <a:off x="725906" y="1700463"/>
              <a:ext cx="2697480" cy="3693319"/>
            </a:xfrm>
            <a:prstGeom prst="rect">
              <a:avLst/>
            </a:prstGeom>
            <a:solidFill>
              <a:schemeClr val="accent4">
                <a:lumMod val="60000"/>
                <a:lumOff val="40000"/>
              </a:schemeClr>
            </a:solidFill>
          </p:spPr>
          <p:txBody>
            <a:bodyPr wrap="square" rtlCol="0">
              <a:spAutoFit/>
            </a:bodyPr>
            <a:lstStyle/>
            <a:p>
              <a:pPr algn="ctr"/>
              <a:r>
                <a:rPr lang="en-US" b="1" dirty="0" smtClean="0">
                  <a:solidFill>
                    <a:prstClr val="black"/>
                  </a:solidFill>
                  <a:latin typeface="Gill Sans MT" charset="0"/>
                  <a:ea typeface="Gill Sans MT" charset="0"/>
                  <a:cs typeface="Gill Sans MT" charset="0"/>
                </a:rPr>
                <a:t>DEPRESSION</a:t>
              </a: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p:txBody>
        </p:sp>
        <p:sp>
          <p:nvSpPr>
            <p:cNvPr id="9" name="TextBox 8"/>
            <p:cNvSpPr txBox="1"/>
            <p:nvPr/>
          </p:nvSpPr>
          <p:spPr>
            <a:xfrm>
              <a:off x="3417370" y="1700463"/>
              <a:ext cx="2695073" cy="3693319"/>
            </a:xfrm>
            <a:prstGeom prst="rect">
              <a:avLst/>
            </a:prstGeom>
            <a:solidFill>
              <a:schemeClr val="accent4">
                <a:lumMod val="40000"/>
                <a:lumOff val="60000"/>
              </a:schemeClr>
            </a:solidFill>
          </p:spPr>
          <p:txBody>
            <a:bodyPr wrap="square" rtlCol="0">
              <a:spAutoFit/>
            </a:bodyPr>
            <a:lstStyle/>
            <a:p>
              <a:pPr algn="ctr"/>
              <a:r>
                <a:rPr lang="en-US" b="1" dirty="0" smtClean="0">
                  <a:solidFill>
                    <a:prstClr val="black"/>
                  </a:solidFill>
                  <a:latin typeface="Gill Sans MT" charset="0"/>
                  <a:ea typeface="Gill Sans MT" charset="0"/>
                  <a:cs typeface="Gill Sans MT" charset="0"/>
                </a:rPr>
                <a:t>FRAILTY</a:t>
              </a:r>
            </a:p>
            <a:p>
              <a:pPr algn="ctr"/>
              <a:endParaRPr lang="en-US" b="1"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p:txBody>
        </p:sp>
        <p:sp>
          <p:nvSpPr>
            <p:cNvPr id="10" name="TextBox 9"/>
            <p:cNvSpPr txBox="1"/>
            <p:nvPr/>
          </p:nvSpPr>
          <p:spPr>
            <a:xfrm>
              <a:off x="6106427" y="1700463"/>
              <a:ext cx="2697480" cy="3693319"/>
            </a:xfrm>
            <a:prstGeom prst="rect">
              <a:avLst/>
            </a:prstGeom>
            <a:solidFill>
              <a:schemeClr val="accent4">
                <a:lumMod val="60000"/>
                <a:lumOff val="40000"/>
              </a:schemeClr>
            </a:solidFill>
          </p:spPr>
          <p:txBody>
            <a:bodyPr wrap="square" rtlCol="0">
              <a:spAutoFit/>
            </a:bodyPr>
            <a:lstStyle/>
            <a:p>
              <a:pPr algn="ctr"/>
              <a:r>
                <a:rPr lang="en-US" b="1" dirty="0" smtClean="0">
                  <a:solidFill>
                    <a:prstClr val="black"/>
                  </a:solidFill>
                  <a:latin typeface="Gill Sans MT" charset="0"/>
                  <a:ea typeface="Gill Sans MT" charset="0"/>
                  <a:cs typeface="Gill Sans MT" charset="0"/>
                </a:rPr>
                <a:t>FRAILTY</a:t>
              </a:r>
              <a:endParaRPr lang="en-US"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sz="1300" dirty="0" smtClean="0">
                <a:solidFill>
                  <a:prstClr val="black"/>
                </a:solidFill>
                <a:latin typeface="Gill Sans MT" charset="0"/>
                <a:ea typeface="Gill Sans MT" charset="0"/>
                <a:cs typeface="Gill Sans MT" charset="0"/>
              </a:endParaRPr>
            </a:p>
            <a:p>
              <a:pPr algn="ctr"/>
              <a:endParaRPr lang="en-US" sz="1300" dirty="0">
                <a:solidFill>
                  <a:prstClr val="black"/>
                </a:solidFill>
                <a:latin typeface="Gill Sans MT" charset="0"/>
                <a:ea typeface="Gill Sans MT" charset="0"/>
                <a:cs typeface="Gill Sans MT" charset="0"/>
              </a:endParaRPr>
            </a:p>
            <a:p>
              <a:pPr algn="ctr"/>
              <a:endParaRPr lang="en-US" sz="1300" dirty="0" smtClean="0">
                <a:solidFill>
                  <a:prstClr val="black"/>
                </a:solidFill>
                <a:latin typeface="Gill Sans MT" charset="0"/>
                <a:ea typeface="Gill Sans MT" charset="0"/>
                <a:cs typeface="Gill Sans MT" charset="0"/>
              </a:endParaRPr>
            </a:p>
            <a:p>
              <a:pPr algn="ctr"/>
              <a:endParaRPr lang="en-US" sz="1300" dirty="0">
                <a:solidFill>
                  <a:prstClr val="black"/>
                </a:solidFill>
                <a:latin typeface="Gill Sans MT" charset="0"/>
                <a:ea typeface="Gill Sans MT" charset="0"/>
                <a:cs typeface="Gill Sans MT" charset="0"/>
              </a:endParaRPr>
            </a:p>
            <a:p>
              <a:pPr algn="ctr"/>
              <a:endParaRPr lang="en-US" sz="2000" dirty="0" smtClean="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p:txBody>
        </p:sp>
        <p:sp>
          <p:nvSpPr>
            <p:cNvPr id="26" name="TextBox 25"/>
            <p:cNvSpPr txBox="1"/>
            <p:nvPr/>
          </p:nvSpPr>
          <p:spPr>
            <a:xfrm>
              <a:off x="8791875" y="1700463"/>
              <a:ext cx="2695073" cy="3693319"/>
            </a:xfrm>
            <a:prstGeom prst="rect">
              <a:avLst/>
            </a:prstGeom>
            <a:solidFill>
              <a:schemeClr val="accent4">
                <a:lumMod val="40000"/>
                <a:lumOff val="60000"/>
              </a:schemeClr>
            </a:solidFill>
          </p:spPr>
          <p:txBody>
            <a:bodyPr wrap="square" rtlCol="0">
              <a:spAutoFit/>
            </a:bodyPr>
            <a:lstStyle/>
            <a:p>
              <a:pPr algn="ctr"/>
              <a:r>
                <a:rPr lang="en-US" b="1" dirty="0" smtClean="0">
                  <a:solidFill>
                    <a:prstClr val="black"/>
                  </a:solidFill>
                  <a:latin typeface="Gill Sans MT" charset="0"/>
                  <a:ea typeface="Gill Sans MT" charset="0"/>
                  <a:cs typeface="Gill Sans MT" charset="0"/>
                </a:rPr>
                <a:t>FRAILTY</a:t>
              </a:r>
              <a:endParaRPr lang="en-US" b="1"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smtClean="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a:p>
              <a:pPr algn="ctr"/>
              <a:endParaRPr lang="en-US" b="1" dirty="0" smtClean="0">
                <a:solidFill>
                  <a:prstClr val="black"/>
                </a:solidFill>
                <a:latin typeface="Gill Sans MT" charset="0"/>
                <a:ea typeface="Gill Sans MT" charset="0"/>
                <a:cs typeface="Gill Sans MT" charset="0"/>
              </a:endParaRPr>
            </a:p>
            <a:p>
              <a:pPr algn="ctr"/>
              <a:endParaRPr lang="en-US" b="1" dirty="0">
                <a:solidFill>
                  <a:prstClr val="black"/>
                </a:solidFill>
                <a:latin typeface="Gill Sans MT" charset="0"/>
                <a:ea typeface="Gill Sans MT" charset="0"/>
                <a:cs typeface="Gill Sans MT" charset="0"/>
              </a:endParaRPr>
            </a:p>
          </p:txBody>
        </p:sp>
      </p:grpSp>
      <p:sp>
        <p:nvSpPr>
          <p:cNvPr id="11" name="Title 1"/>
          <p:cNvSpPr>
            <a:spLocks noGrp="1"/>
          </p:cNvSpPr>
          <p:nvPr>
            <p:ph type="title"/>
          </p:nvPr>
        </p:nvSpPr>
        <p:spPr>
          <a:xfrm>
            <a:off x="2320157" y="793422"/>
            <a:ext cx="7393406" cy="779803"/>
          </a:xfrm>
        </p:spPr>
        <p:txBody>
          <a:bodyPr>
            <a:normAutofit/>
          </a:bodyPr>
          <a:lstStyle/>
          <a:p>
            <a:r>
              <a:rPr lang="en-US" sz="2400" dirty="0" smtClean="0"/>
              <a:t>SUMMARY OF results</a:t>
            </a:r>
            <a:endParaRPr lang="en-US" sz="2400" dirty="0"/>
          </a:p>
        </p:txBody>
      </p:sp>
      <p:pic>
        <p:nvPicPr>
          <p:cNvPr id="21" name="Picture 20"/>
          <p:cNvPicPr>
            <a:picLocks noChangeAspect="1"/>
          </p:cNvPicPr>
          <p:nvPr/>
        </p:nvPicPr>
        <p:blipFill>
          <a:blip r:embed="rId3">
            <a:clrChange>
              <a:clrFrom>
                <a:srgbClr val="FFFFFF"/>
              </a:clrFrom>
              <a:clrTo>
                <a:srgbClr val="FFFFFF">
                  <a:alpha val="0"/>
                </a:srgbClr>
              </a:clrTo>
            </a:clrChange>
          </a:blip>
          <a:stretch>
            <a:fillRect/>
          </a:stretch>
        </p:blipFill>
        <p:spPr>
          <a:xfrm>
            <a:off x="1714207" y="3271345"/>
            <a:ext cx="605950" cy="605950"/>
          </a:xfrm>
          <a:prstGeom prst="rect">
            <a:avLst/>
          </a:prstGeom>
        </p:spPr>
      </p:pic>
      <p:pic>
        <p:nvPicPr>
          <p:cNvPr id="23" name="Picture 22"/>
          <p:cNvPicPr>
            <a:picLocks noChangeAspect="1"/>
          </p:cNvPicPr>
          <p:nvPr/>
        </p:nvPicPr>
        <p:blipFill>
          <a:blip r:embed="rId4"/>
          <a:stretch>
            <a:fillRect/>
          </a:stretch>
        </p:blipFill>
        <p:spPr>
          <a:xfrm>
            <a:off x="4273243" y="3123094"/>
            <a:ext cx="852066" cy="932176"/>
          </a:xfrm>
          <a:prstGeom prst="rect">
            <a:avLst/>
          </a:prstGeom>
        </p:spPr>
      </p:pic>
      <p:cxnSp>
        <p:nvCxnSpPr>
          <p:cNvPr id="14" name="Straight Arrow Connector 13"/>
          <p:cNvCxnSpPr/>
          <p:nvPr/>
        </p:nvCxnSpPr>
        <p:spPr>
          <a:xfrm>
            <a:off x="2985543" y="3586679"/>
            <a:ext cx="786384" cy="0"/>
          </a:xfrm>
          <a:prstGeom prst="straightConnector1">
            <a:avLst/>
          </a:prstGeom>
          <a:ln w="9525">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24" name="Picture 23"/>
          <p:cNvPicPr>
            <a:picLocks noChangeAspect="1"/>
          </p:cNvPicPr>
          <p:nvPr/>
        </p:nvPicPr>
        <p:blipFill>
          <a:blip r:embed="rId4"/>
          <a:stretch>
            <a:fillRect/>
          </a:stretch>
        </p:blipFill>
        <p:spPr>
          <a:xfrm>
            <a:off x="7040121" y="3108232"/>
            <a:ext cx="852066" cy="932176"/>
          </a:xfrm>
          <a:prstGeom prst="rect">
            <a:avLst/>
          </a:prstGeom>
        </p:spPr>
      </p:pic>
      <p:pic>
        <p:nvPicPr>
          <p:cNvPr id="27" name="Picture 26"/>
          <p:cNvPicPr>
            <a:picLocks noChangeAspect="1"/>
          </p:cNvPicPr>
          <p:nvPr/>
        </p:nvPicPr>
        <p:blipFill>
          <a:blip r:embed="rId4"/>
          <a:stretch>
            <a:fillRect/>
          </a:stretch>
        </p:blipFill>
        <p:spPr>
          <a:xfrm>
            <a:off x="9731585" y="3108232"/>
            <a:ext cx="852066" cy="932176"/>
          </a:xfrm>
          <a:prstGeom prst="rect">
            <a:avLst/>
          </a:prstGeom>
        </p:spPr>
      </p:pic>
      <p:cxnSp>
        <p:nvCxnSpPr>
          <p:cNvPr id="28" name="Straight Arrow Connector 27"/>
          <p:cNvCxnSpPr/>
          <p:nvPr/>
        </p:nvCxnSpPr>
        <p:spPr>
          <a:xfrm>
            <a:off x="8373284" y="3564359"/>
            <a:ext cx="786384" cy="0"/>
          </a:xfrm>
          <a:prstGeom prst="straightConnector1">
            <a:avLst/>
          </a:prstGeom>
          <a:ln w="9525">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01424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sp>
        <p:nvSpPr>
          <p:cNvPr id="3" name="Content Placeholder 2"/>
          <p:cNvSpPr>
            <a:spLocks noGrp="1"/>
          </p:cNvSpPr>
          <p:nvPr>
            <p:ph idx="1"/>
          </p:nvPr>
        </p:nvSpPr>
        <p:spPr/>
        <p:txBody>
          <a:bodyPr>
            <a:normAutofit/>
          </a:bodyPr>
          <a:lstStyle/>
          <a:p>
            <a:r>
              <a:rPr lang="en-US" sz="2800" dirty="0" smtClean="0"/>
              <a:t>Targeting depression may benefit functioning</a:t>
            </a:r>
          </a:p>
          <a:p>
            <a:r>
              <a:rPr lang="en-US" sz="2800" dirty="0" smtClean="0"/>
              <a:t>Frailty interdependence may reflect:</a:t>
            </a:r>
          </a:p>
          <a:p>
            <a:pPr lvl="1"/>
            <a:r>
              <a:rPr lang="en-US" sz="2600" dirty="0" smtClean="0"/>
              <a:t>Reduced instrumental/social support</a:t>
            </a:r>
          </a:p>
          <a:p>
            <a:pPr lvl="1"/>
            <a:r>
              <a:rPr lang="en-US" sz="2600" dirty="0" smtClean="0"/>
              <a:t>Emotional contagion</a:t>
            </a:r>
          </a:p>
          <a:p>
            <a:pPr lvl="1"/>
            <a:r>
              <a:rPr lang="en-US" sz="2600" dirty="0" smtClean="0"/>
              <a:t>Reduced joint decision-making</a:t>
            </a:r>
          </a:p>
          <a:p>
            <a:endParaRPr lang="en-US" sz="2800" dirty="0" smtClean="0"/>
          </a:p>
          <a:p>
            <a:endParaRPr lang="en-US" sz="2800" dirty="0"/>
          </a:p>
        </p:txBody>
      </p:sp>
    </p:spTree>
    <p:extLst>
      <p:ext uri="{BB962C8B-B14F-4D97-AF65-F5344CB8AC3E}">
        <p14:creationId xmlns:p14="http://schemas.microsoft.com/office/powerpoint/2010/main" val="87781979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sp>
        <p:nvSpPr>
          <p:cNvPr id="3" name="Content Placeholder 2"/>
          <p:cNvSpPr>
            <a:spLocks noGrp="1"/>
          </p:cNvSpPr>
          <p:nvPr>
            <p:ph idx="1"/>
          </p:nvPr>
        </p:nvSpPr>
        <p:spPr/>
        <p:txBody>
          <a:bodyPr>
            <a:normAutofit/>
          </a:bodyPr>
          <a:lstStyle/>
          <a:p>
            <a:r>
              <a:rPr lang="en-US" sz="2800" dirty="0" smtClean="0"/>
              <a:t>Family-centered </a:t>
            </a:r>
            <a:r>
              <a:rPr lang="en-US" sz="2800" dirty="0"/>
              <a:t>approach for older adult care</a:t>
            </a:r>
          </a:p>
          <a:p>
            <a:r>
              <a:rPr lang="en-US" sz="2800" dirty="0" smtClean="0"/>
              <a:t>Jointly target caregiver </a:t>
            </a:r>
            <a:r>
              <a:rPr lang="en-US" sz="2800" i="1" dirty="0" smtClean="0"/>
              <a:t>and</a:t>
            </a:r>
            <a:r>
              <a:rPr lang="en-US" sz="2800" dirty="0" smtClean="0"/>
              <a:t> care recipient</a:t>
            </a:r>
          </a:p>
          <a:p>
            <a:r>
              <a:rPr lang="en-US" sz="2800" dirty="0" smtClean="0"/>
              <a:t>Adoption of paid family caregiving models</a:t>
            </a:r>
          </a:p>
          <a:p>
            <a:endParaRPr lang="en-US" sz="2800" dirty="0" smtClean="0"/>
          </a:p>
          <a:p>
            <a:endParaRPr lang="en-US" sz="2800" dirty="0"/>
          </a:p>
        </p:txBody>
      </p:sp>
    </p:spTree>
    <p:extLst>
      <p:ext uri="{BB962C8B-B14F-4D97-AF65-F5344CB8AC3E}">
        <p14:creationId xmlns:p14="http://schemas.microsoft.com/office/powerpoint/2010/main" val="5470272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limitations</a:t>
            </a:r>
            <a:endParaRPr lang="en-US" dirty="0"/>
          </a:p>
        </p:txBody>
      </p:sp>
      <p:sp>
        <p:nvSpPr>
          <p:cNvPr id="3" name="Content Placeholder 2"/>
          <p:cNvSpPr>
            <a:spLocks noGrp="1"/>
          </p:cNvSpPr>
          <p:nvPr>
            <p:ph idx="1"/>
          </p:nvPr>
        </p:nvSpPr>
        <p:spPr/>
        <p:txBody>
          <a:bodyPr>
            <a:normAutofit/>
          </a:bodyPr>
          <a:lstStyle/>
          <a:p>
            <a:r>
              <a:rPr lang="en-US" sz="2600" dirty="0" smtClean="0"/>
              <a:t>Differential attrition by depression/functioning</a:t>
            </a:r>
          </a:p>
          <a:p>
            <a:r>
              <a:rPr lang="en-US" sz="2600" dirty="0" smtClean="0"/>
              <a:t>Appropriateness of model for data</a:t>
            </a:r>
          </a:p>
          <a:p>
            <a:pPr lvl="1"/>
            <a:r>
              <a:rPr lang="en-US" sz="2400" dirty="0" smtClean="0"/>
              <a:t>More waves of data</a:t>
            </a:r>
          </a:p>
          <a:p>
            <a:r>
              <a:rPr lang="en-US" sz="2600" dirty="0" smtClean="0"/>
              <a:t>Better </a:t>
            </a:r>
            <a:r>
              <a:rPr lang="en-US" sz="2600" dirty="0" smtClean="0"/>
              <a:t>than self-reported data?</a:t>
            </a:r>
            <a:endParaRPr lang="en-US" sz="2600" dirty="0"/>
          </a:p>
        </p:txBody>
      </p:sp>
    </p:spTree>
    <p:extLst>
      <p:ext uri="{BB962C8B-B14F-4D97-AF65-F5344CB8AC3E}">
        <p14:creationId xmlns:p14="http://schemas.microsoft.com/office/powerpoint/2010/main" val="1885516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aging older adult population</a:t>
            </a:r>
          </a:p>
        </p:txBody>
      </p:sp>
      <p:sp>
        <p:nvSpPr>
          <p:cNvPr id="3" name="Content Placeholder 2"/>
          <p:cNvSpPr>
            <a:spLocks noGrp="1"/>
          </p:cNvSpPr>
          <p:nvPr>
            <p:ph idx="1"/>
          </p:nvPr>
        </p:nvSpPr>
        <p:spPr/>
        <p:txBody>
          <a:bodyPr>
            <a:normAutofit/>
          </a:bodyPr>
          <a:lstStyle/>
          <a:p>
            <a:r>
              <a:rPr lang="en-US" sz="2800" dirty="0" smtClean="0"/>
              <a:t>Rapid growth in U.S. older adult population</a:t>
            </a:r>
          </a:p>
          <a:p>
            <a:r>
              <a:rPr lang="en-US" sz="2800" dirty="0" smtClean="0"/>
              <a:t>Will double between 2010 and 2050</a:t>
            </a:r>
          </a:p>
          <a:p>
            <a:pPr lvl="1"/>
            <a:r>
              <a:rPr lang="en-US" sz="2600" dirty="0" smtClean="0"/>
              <a:t>40.2 M </a:t>
            </a:r>
            <a:r>
              <a:rPr lang="en-US" sz="2600" dirty="0" smtClean="0">
                <a:sym typeface="Wingdings"/>
              </a:rPr>
              <a:t> 88.5 M</a:t>
            </a:r>
          </a:p>
          <a:p>
            <a:r>
              <a:rPr lang="en-US" sz="2800" dirty="0" smtClean="0">
                <a:sym typeface="Wingdings"/>
              </a:rPr>
              <a:t>Largely result of ‘baby boomer’ aging</a:t>
            </a:r>
            <a:endParaRPr lang="en-US" sz="2800" dirty="0" smtClean="0"/>
          </a:p>
        </p:txBody>
      </p:sp>
    </p:spTree>
    <p:extLst>
      <p:ext uri="{BB962C8B-B14F-4D97-AF65-F5344CB8AC3E}">
        <p14:creationId xmlns:p14="http://schemas.microsoft.com/office/powerpoint/2010/main" val="10191939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2007108"/>
            <a:ext cx="7729728" cy="1188720"/>
          </a:xfrm>
        </p:spPr>
        <p:txBody>
          <a:bodyPr/>
          <a:lstStyle/>
          <a:p>
            <a:r>
              <a:rPr lang="en-US" dirty="0"/>
              <a:t>QUESTIONS?</a:t>
            </a:r>
          </a:p>
        </p:txBody>
      </p:sp>
      <p:pic>
        <p:nvPicPr>
          <p:cNvPr id="6" name="Picture 38"/>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0251" y="304892"/>
            <a:ext cx="1357089" cy="1293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7334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4746" y="196596"/>
            <a:ext cx="5590032" cy="589788"/>
          </a:xfrm>
        </p:spPr>
        <p:txBody>
          <a:bodyPr>
            <a:normAutofit fontScale="90000"/>
          </a:bodyPr>
          <a:lstStyle/>
          <a:p>
            <a:r>
              <a:rPr lang="en-US" sz="2000" dirty="0" smtClean="0"/>
              <a:t>Sample derivation</a:t>
            </a:r>
            <a:endParaRPr lang="en-US" sz="2000" dirty="0"/>
          </a:p>
        </p:txBody>
      </p:sp>
      <p:pic>
        <p:nvPicPr>
          <p:cNvPr id="5" name="Picture 4"/>
          <p:cNvPicPr>
            <a:picLocks noChangeAspect="1"/>
          </p:cNvPicPr>
          <p:nvPr/>
        </p:nvPicPr>
        <p:blipFill>
          <a:blip r:embed="rId2"/>
          <a:stretch>
            <a:fillRect/>
          </a:stretch>
        </p:blipFill>
        <p:spPr>
          <a:xfrm>
            <a:off x="1846971" y="1024128"/>
            <a:ext cx="8565583" cy="5614416"/>
          </a:xfrm>
          <a:prstGeom prst="rect">
            <a:avLst/>
          </a:prstGeom>
        </p:spPr>
      </p:pic>
    </p:spTree>
    <p:extLst>
      <p:ext uri="{BB962C8B-B14F-4D97-AF65-F5344CB8AC3E}">
        <p14:creationId xmlns:p14="http://schemas.microsoft.com/office/powerpoint/2010/main" val="14996405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459646" cy="5541264"/>
          </a:xfrm>
          <a:prstGeom prst="rect">
            <a:avLst/>
          </a:prstGeom>
        </p:spPr>
      </p:pic>
      <p:sp>
        <p:nvSpPr>
          <p:cNvPr id="5" name="TextBox 4"/>
          <p:cNvSpPr txBox="1"/>
          <p:nvPr/>
        </p:nvSpPr>
        <p:spPr>
          <a:xfrm>
            <a:off x="621792" y="6381496"/>
            <a:ext cx="11119104" cy="276999"/>
          </a:xfrm>
          <a:prstGeom prst="rect">
            <a:avLst/>
          </a:prstGeom>
          <a:noFill/>
        </p:spPr>
        <p:txBody>
          <a:bodyPr wrap="square" rtlCol="0">
            <a:spAutoFit/>
          </a:bodyPr>
          <a:lstStyle/>
          <a:p>
            <a:r>
              <a:rPr lang="en-US" sz="1200" dirty="0"/>
              <a:t>Hoffman GJ, Hays RD, Wallace SP, Shapiro MF, </a:t>
            </a:r>
            <a:r>
              <a:rPr lang="en-US" sz="1200" dirty="0" err="1"/>
              <a:t>Ettner</a:t>
            </a:r>
            <a:r>
              <a:rPr lang="en-US" sz="1200" dirty="0"/>
              <a:t> SL. Depressive symptomatology and fall risk among community-dwelling older adults. </a:t>
            </a:r>
            <a:r>
              <a:rPr lang="en-US" sz="1200" dirty="0" err="1"/>
              <a:t>Soc</a:t>
            </a:r>
            <a:r>
              <a:rPr lang="en-US" sz="1200" dirty="0"/>
              <a:t> </a:t>
            </a:r>
            <a:r>
              <a:rPr lang="en-US" sz="1200" dirty="0" err="1"/>
              <a:t>Sci</a:t>
            </a:r>
            <a:r>
              <a:rPr lang="en-US" sz="1200" dirty="0"/>
              <a:t> Med. 2017 Apr;178:206-13.</a:t>
            </a:r>
            <a:r>
              <a:rPr lang="en-US" sz="1200" dirty="0"/>
              <a:t> </a:t>
            </a:r>
          </a:p>
        </p:txBody>
      </p:sp>
    </p:spTree>
    <p:extLst>
      <p:ext uri="{BB962C8B-B14F-4D97-AF65-F5344CB8AC3E}">
        <p14:creationId xmlns:p14="http://schemas.microsoft.com/office/powerpoint/2010/main" val="1506398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2880" y="0"/>
            <a:ext cx="5321808" cy="6948515"/>
          </a:xfrm>
          <a:prstGeom prst="rect">
            <a:avLst/>
          </a:prstGeom>
        </p:spPr>
      </p:pic>
      <p:pic>
        <p:nvPicPr>
          <p:cNvPr id="5" name="Picture 4"/>
          <p:cNvPicPr>
            <a:picLocks noChangeAspect="1"/>
          </p:cNvPicPr>
          <p:nvPr/>
        </p:nvPicPr>
        <p:blipFill>
          <a:blip r:embed="rId3"/>
          <a:stretch>
            <a:fillRect/>
          </a:stretch>
        </p:blipFill>
        <p:spPr>
          <a:xfrm>
            <a:off x="5812535" y="1289707"/>
            <a:ext cx="6200133" cy="4369099"/>
          </a:xfrm>
          <a:prstGeom prst="rect">
            <a:avLst/>
          </a:prstGeom>
        </p:spPr>
      </p:pic>
    </p:spTree>
    <p:extLst>
      <p:ext uri="{BB962C8B-B14F-4D97-AF65-F5344CB8AC3E}">
        <p14:creationId xmlns:p14="http://schemas.microsoft.com/office/powerpoint/2010/main" val="1652093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depression</a:t>
            </a:r>
            <a:endParaRPr lang="en-US" dirty="0"/>
          </a:p>
        </p:txBody>
      </p:sp>
      <p:sp>
        <p:nvSpPr>
          <p:cNvPr id="3" name="Content Placeholder 2"/>
          <p:cNvSpPr>
            <a:spLocks noGrp="1"/>
          </p:cNvSpPr>
          <p:nvPr>
            <p:ph idx="1"/>
          </p:nvPr>
        </p:nvSpPr>
        <p:spPr/>
        <p:txBody>
          <a:bodyPr>
            <a:normAutofit/>
          </a:bodyPr>
          <a:lstStyle/>
          <a:p>
            <a:pPr>
              <a:spcBef>
                <a:spcPts val="1368"/>
              </a:spcBef>
            </a:pPr>
            <a:r>
              <a:rPr lang="en-US" sz="2800" dirty="0"/>
              <a:t>4% of US older adults report depression; 10-20% report depressive symptoms</a:t>
            </a:r>
          </a:p>
          <a:p>
            <a:pPr>
              <a:spcBef>
                <a:spcPts val="1368"/>
              </a:spcBef>
            </a:pPr>
            <a:r>
              <a:rPr lang="en-US" sz="2800" dirty="0"/>
              <a:t>Depressive symptoms </a:t>
            </a:r>
            <a:r>
              <a:rPr lang="en-US" sz="2800" dirty="0" smtClean="0"/>
              <a:t>caused </a:t>
            </a:r>
            <a:r>
              <a:rPr lang="en-US" sz="2800" dirty="0"/>
              <a:t>by life events, crises, or chronic stress, increase w/age </a:t>
            </a:r>
          </a:p>
          <a:p>
            <a:pPr>
              <a:spcBef>
                <a:spcPts val="1368"/>
              </a:spcBef>
            </a:pPr>
            <a:r>
              <a:rPr lang="en-US" sz="2800" dirty="0"/>
              <a:t>Symptoms may be underreported and may be risk factors for future health problems</a:t>
            </a:r>
          </a:p>
          <a:p>
            <a:endParaRPr lang="en-US" sz="2800" dirty="0"/>
          </a:p>
        </p:txBody>
      </p:sp>
    </p:spTree>
    <p:extLst>
      <p:ext uri="{BB962C8B-B14F-4D97-AF65-F5344CB8AC3E}">
        <p14:creationId xmlns:p14="http://schemas.microsoft.com/office/powerpoint/2010/main" val="843751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frailty</a:t>
            </a:r>
            <a:endParaRPr lang="en-US" dirty="0"/>
          </a:p>
        </p:txBody>
      </p:sp>
      <p:sp>
        <p:nvSpPr>
          <p:cNvPr id="3" name="Content Placeholder 2"/>
          <p:cNvSpPr>
            <a:spLocks noGrp="1"/>
          </p:cNvSpPr>
          <p:nvPr>
            <p:ph idx="1"/>
          </p:nvPr>
        </p:nvSpPr>
        <p:spPr/>
        <p:txBody>
          <a:bodyPr>
            <a:normAutofit lnSpcReduction="10000"/>
          </a:bodyPr>
          <a:lstStyle/>
          <a:p>
            <a:r>
              <a:rPr lang="en-US" sz="2800" dirty="0" smtClean="0"/>
              <a:t>Clinical condition of exacerbated vulnerability</a:t>
            </a:r>
          </a:p>
          <a:p>
            <a:r>
              <a:rPr lang="en-US" sz="2800" dirty="0" smtClean="0"/>
              <a:t>Due to decline across multiple organ systems</a:t>
            </a:r>
          </a:p>
          <a:p>
            <a:r>
              <a:rPr lang="en-US" sz="2800" dirty="0" smtClean="0"/>
              <a:t>Impair individual’s capacity to overcome stress of age-related changes or chronic disease</a:t>
            </a:r>
          </a:p>
          <a:p>
            <a:r>
              <a:rPr lang="en-US" sz="2800" dirty="0" smtClean="0"/>
              <a:t>Associated w/adverse health outcomes</a:t>
            </a:r>
          </a:p>
          <a:p>
            <a:r>
              <a:rPr lang="en-US" sz="2800" dirty="0" smtClean="0"/>
              <a:t>Present in 17% of older community-dwelling adults</a:t>
            </a:r>
            <a:endParaRPr lang="en-US" sz="2800" dirty="0"/>
          </a:p>
        </p:txBody>
      </p:sp>
    </p:spTree>
    <p:extLst>
      <p:ext uri="{BB962C8B-B14F-4D97-AF65-F5344CB8AC3E}">
        <p14:creationId xmlns:p14="http://schemas.microsoft.com/office/powerpoint/2010/main" val="90982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Depression and frailty</a:t>
            </a:r>
            <a:endParaRPr lang="en-US" dirty="0"/>
          </a:p>
        </p:txBody>
      </p:sp>
      <p:sp>
        <p:nvSpPr>
          <p:cNvPr id="3" name="Content Placeholder 2"/>
          <p:cNvSpPr>
            <a:spLocks noGrp="1"/>
          </p:cNvSpPr>
          <p:nvPr>
            <p:ph idx="1"/>
          </p:nvPr>
        </p:nvSpPr>
        <p:spPr/>
        <p:txBody>
          <a:bodyPr/>
          <a:lstStyle/>
          <a:p>
            <a:r>
              <a:rPr lang="en-US" sz="2800" dirty="0"/>
              <a:t>Cognitive and executive function decline </a:t>
            </a:r>
            <a:endParaRPr lang="en-US" sz="2800" dirty="0" smtClean="0"/>
          </a:p>
          <a:p>
            <a:pPr lvl="1"/>
            <a:r>
              <a:rPr lang="en-US" sz="2600" dirty="0" smtClean="0"/>
              <a:t>Both are associated </a:t>
            </a:r>
            <a:r>
              <a:rPr lang="en-US" sz="2600" dirty="0"/>
              <a:t>w/depressive symptoms and </a:t>
            </a:r>
            <a:r>
              <a:rPr lang="en-US" sz="2600" dirty="0" smtClean="0"/>
              <a:t>falls</a:t>
            </a:r>
          </a:p>
          <a:p>
            <a:pPr lvl="1"/>
            <a:r>
              <a:rPr lang="en-US" sz="2600" dirty="0"/>
              <a:t>Prior work shows depression results in </a:t>
            </a:r>
            <a:r>
              <a:rPr lang="en-US" sz="2600" dirty="0" smtClean="0"/>
              <a:t>falls</a:t>
            </a:r>
          </a:p>
          <a:p>
            <a:r>
              <a:rPr lang="en-US" sz="2800" dirty="0" smtClean="0"/>
              <a:t>Depression </a:t>
            </a:r>
            <a:r>
              <a:rPr lang="en-US" sz="2800" dirty="0" smtClean="0">
                <a:sym typeface="Wingdings"/>
              </a:rPr>
              <a:t> frailty association is supported in literature</a:t>
            </a:r>
            <a:endParaRPr lang="en-US" sz="2800" dirty="0"/>
          </a:p>
          <a:p>
            <a:endParaRPr lang="en-US" sz="2800" dirty="0"/>
          </a:p>
          <a:p>
            <a:endParaRPr lang="en-US" dirty="0"/>
          </a:p>
        </p:txBody>
      </p:sp>
    </p:spTree>
    <p:extLst>
      <p:ext uri="{BB962C8B-B14F-4D97-AF65-F5344CB8AC3E}">
        <p14:creationId xmlns:p14="http://schemas.microsoft.com/office/powerpoint/2010/main" val="949157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22988" y="0"/>
            <a:ext cx="11062796" cy="6308344"/>
          </a:xfrm>
          <a:prstGeom prst="rect">
            <a:avLst/>
          </a:prstGeom>
        </p:spPr>
      </p:pic>
      <p:sp>
        <p:nvSpPr>
          <p:cNvPr id="5" name="TextBox 4"/>
          <p:cNvSpPr txBox="1"/>
          <p:nvPr/>
        </p:nvSpPr>
        <p:spPr>
          <a:xfrm>
            <a:off x="621792" y="6381496"/>
            <a:ext cx="11119104" cy="276999"/>
          </a:xfrm>
          <a:prstGeom prst="rect">
            <a:avLst/>
          </a:prstGeom>
          <a:noFill/>
        </p:spPr>
        <p:txBody>
          <a:bodyPr wrap="square" rtlCol="0">
            <a:spAutoFit/>
          </a:bodyPr>
          <a:lstStyle/>
          <a:p>
            <a:r>
              <a:rPr lang="en-US" sz="1200" dirty="0"/>
              <a:t>Hoffman GJ, Hays RD, Wallace SP, Shapiro MF, </a:t>
            </a:r>
            <a:r>
              <a:rPr lang="en-US" sz="1200" dirty="0" err="1"/>
              <a:t>Ettner</a:t>
            </a:r>
            <a:r>
              <a:rPr lang="en-US" sz="1200" dirty="0"/>
              <a:t> SL. Depressive symptomatology and fall risk among community-dwelling older adults. </a:t>
            </a:r>
            <a:r>
              <a:rPr lang="en-US" sz="1200" dirty="0" err="1"/>
              <a:t>Soc</a:t>
            </a:r>
            <a:r>
              <a:rPr lang="en-US" sz="1200" dirty="0"/>
              <a:t> </a:t>
            </a:r>
            <a:r>
              <a:rPr lang="en-US" sz="1200" dirty="0" err="1"/>
              <a:t>Sci</a:t>
            </a:r>
            <a:r>
              <a:rPr lang="en-US" sz="1200" dirty="0"/>
              <a:t> Med. 2017 Apr;178:206-13.</a:t>
            </a:r>
            <a:r>
              <a:rPr lang="en-US" sz="1200" dirty="0"/>
              <a:t> </a:t>
            </a:r>
          </a:p>
        </p:txBody>
      </p:sp>
    </p:spTree>
    <p:extLst>
      <p:ext uri="{BB962C8B-B14F-4D97-AF65-F5344CB8AC3E}">
        <p14:creationId xmlns:p14="http://schemas.microsoft.com/office/powerpoint/2010/main" val="1643772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Role of family in health</a:t>
            </a:r>
            <a:endParaRPr lang="en-US" dirty="0"/>
          </a:p>
        </p:txBody>
      </p:sp>
      <p:sp>
        <p:nvSpPr>
          <p:cNvPr id="3" name="Content Placeholder 2"/>
          <p:cNvSpPr>
            <a:spLocks noGrp="1"/>
          </p:cNvSpPr>
          <p:nvPr>
            <p:ph idx="1"/>
          </p:nvPr>
        </p:nvSpPr>
        <p:spPr/>
        <p:txBody>
          <a:bodyPr>
            <a:noAutofit/>
          </a:bodyPr>
          <a:lstStyle/>
          <a:p>
            <a:r>
              <a:rPr lang="en-US" sz="2800" dirty="0"/>
              <a:t>But decline does not happen in a vacuum—family members may influence health and functioning</a:t>
            </a:r>
          </a:p>
          <a:p>
            <a:r>
              <a:rPr lang="en-US" sz="2800" dirty="0" smtClean="0"/>
              <a:t>Family </a:t>
            </a:r>
            <a:r>
              <a:rPr lang="en-US" sz="2800" dirty="0" smtClean="0"/>
              <a:t>members provide social and instrumental support for aging family members</a:t>
            </a:r>
          </a:p>
          <a:p>
            <a:r>
              <a:rPr lang="en-US" sz="2800" dirty="0" smtClean="0"/>
              <a:t>While providing care, family members may also confront their own health and functioning issues</a:t>
            </a:r>
          </a:p>
        </p:txBody>
      </p:sp>
    </p:spTree>
    <p:extLst>
      <p:ext uri="{BB962C8B-B14F-4D97-AF65-F5344CB8AC3E}">
        <p14:creationId xmlns:p14="http://schemas.microsoft.com/office/powerpoint/2010/main" val="17718942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25550" y="499552"/>
            <a:ext cx="11001564" cy="5553776"/>
          </a:xfrm>
          <a:prstGeom prst="rect">
            <a:avLst/>
          </a:prstGeom>
        </p:spPr>
      </p:pic>
    </p:spTree>
    <p:extLst>
      <p:ext uri="{BB962C8B-B14F-4D97-AF65-F5344CB8AC3E}">
        <p14:creationId xmlns:p14="http://schemas.microsoft.com/office/powerpoint/2010/main" val="1037557441"/>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1761</TotalTime>
  <Words>934</Words>
  <Application>Microsoft Macintosh PowerPoint</Application>
  <PresentationFormat>Widescreen</PresentationFormat>
  <Paragraphs>189</Paragraphs>
  <Slides>22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Calibri</vt:lpstr>
      <vt:lpstr>Gill Sans MT</vt:lpstr>
      <vt:lpstr>Wingdings</vt:lpstr>
      <vt:lpstr>Arial</vt:lpstr>
      <vt:lpstr>Parcel</vt:lpstr>
      <vt:lpstr>Interdependence in Depression and Physical Frailty between Older Spouses</vt:lpstr>
      <vt:lpstr>The aging older adult population</vt:lpstr>
      <vt:lpstr>PowerPoint Presentation</vt:lpstr>
      <vt:lpstr>depression</vt:lpstr>
      <vt:lpstr>frailty</vt:lpstr>
      <vt:lpstr>Depression and frailty</vt:lpstr>
      <vt:lpstr>PowerPoint Presentation</vt:lpstr>
      <vt:lpstr>Role of family in health</vt:lpstr>
      <vt:lpstr>PowerPoint Presentation</vt:lpstr>
      <vt:lpstr>Interdependence</vt:lpstr>
      <vt:lpstr>Interdependence</vt:lpstr>
      <vt:lpstr>dataset</vt:lpstr>
      <vt:lpstr>objectives</vt:lpstr>
      <vt:lpstr>frailty</vt:lpstr>
      <vt:lpstr>PowerPoint Presentation</vt:lpstr>
      <vt:lpstr>SUMMARY OF results</vt:lpstr>
      <vt:lpstr>Discussion</vt:lpstr>
      <vt:lpstr>Discussion</vt:lpstr>
      <vt:lpstr>limitations</vt:lpstr>
      <vt:lpstr>QUESTIONS?</vt:lpstr>
      <vt:lpstr>Sample derivation</vt:lpstr>
      <vt:lpstr>PowerPoint Presentation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Underreporting of Fall Injuries by Older Adults:  Implications for Wellness Visit Fall Risk Screening </dc:title>
  <dc:creator>Microsoft Office User</dc:creator>
  <cp:lastModifiedBy>Geoffrey Hoffman</cp:lastModifiedBy>
  <cp:revision>149</cp:revision>
  <dcterms:created xsi:type="dcterms:W3CDTF">2017-10-27T14:58:20Z</dcterms:created>
  <dcterms:modified xsi:type="dcterms:W3CDTF">2018-01-03T17:55:48Z</dcterms:modified>
</cp:coreProperties>
</file>

<file path=docProps/thumbnail.jpeg>
</file>